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  <p:sldMasterId id="2147483696" r:id="rId2"/>
  </p:sldMasterIdLst>
  <p:notesMasterIdLst>
    <p:notesMasterId r:id="rId305"/>
  </p:notesMasterIdLst>
  <p:handoutMasterIdLst>
    <p:handoutMasterId r:id="rId306"/>
  </p:handoutMasterIdLst>
  <p:sldIdLst>
    <p:sldId id="256" r:id="rId3"/>
    <p:sldId id="292" r:id="rId4"/>
    <p:sldId id="613" r:id="rId5"/>
    <p:sldId id="615" r:id="rId6"/>
    <p:sldId id="614" r:id="rId7"/>
    <p:sldId id="898" r:id="rId8"/>
    <p:sldId id="893" r:id="rId9"/>
    <p:sldId id="894" r:id="rId10"/>
    <p:sldId id="895" r:id="rId11"/>
    <p:sldId id="896" r:id="rId12"/>
    <p:sldId id="897" r:id="rId13"/>
    <p:sldId id="901" r:id="rId14"/>
    <p:sldId id="902" r:id="rId15"/>
    <p:sldId id="903" r:id="rId16"/>
    <p:sldId id="616" r:id="rId17"/>
    <p:sldId id="617" r:id="rId18"/>
    <p:sldId id="878" r:id="rId19"/>
    <p:sldId id="879" r:id="rId20"/>
    <p:sldId id="618" r:id="rId21"/>
    <p:sldId id="595" r:id="rId22"/>
    <p:sldId id="596" r:id="rId23"/>
    <p:sldId id="899" r:id="rId24"/>
    <p:sldId id="597" r:id="rId25"/>
    <p:sldId id="598" r:id="rId26"/>
    <p:sldId id="599" r:id="rId27"/>
    <p:sldId id="600" r:id="rId28"/>
    <p:sldId id="601" r:id="rId29"/>
    <p:sldId id="602" r:id="rId30"/>
    <p:sldId id="603" r:id="rId31"/>
    <p:sldId id="604" r:id="rId32"/>
    <p:sldId id="605" r:id="rId33"/>
    <p:sldId id="606" r:id="rId34"/>
    <p:sldId id="607" r:id="rId35"/>
    <p:sldId id="610" r:id="rId36"/>
    <p:sldId id="900" r:id="rId37"/>
    <p:sldId id="904" r:id="rId38"/>
    <p:sldId id="621" r:id="rId39"/>
    <p:sldId id="622" r:id="rId40"/>
    <p:sldId id="623" r:id="rId41"/>
    <p:sldId id="624" r:id="rId42"/>
    <p:sldId id="625" r:id="rId43"/>
    <p:sldId id="626" r:id="rId44"/>
    <p:sldId id="627" r:id="rId45"/>
    <p:sldId id="628" r:id="rId46"/>
    <p:sldId id="629" r:id="rId47"/>
    <p:sldId id="630" r:id="rId48"/>
    <p:sldId id="631" r:id="rId49"/>
    <p:sldId id="632" r:id="rId50"/>
    <p:sldId id="633" r:id="rId51"/>
    <p:sldId id="634" r:id="rId52"/>
    <p:sldId id="635" r:id="rId53"/>
    <p:sldId id="636" r:id="rId54"/>
    <p:sldId id="637" r:id="rId55"/>
    <p:sldId id="638" r:id="rId56"/>
    <p:sldId id="880" r:id="rId57"/>
    <p:sldId id="881" r:id="rId58"/>
    <p:sldId id="639" r:id="rId59"/>
    <p:sldId id="640" r:id="rId60"/>
    <p:sldId id="641" r:id="rId61"/>
    <p:sldId id="642" r:id="rId62"/>
    <p:sldId id="643" r:id="rId63"/>
    <p:sldId id="644" r:id="rId64"/>
    <p:sldId id="645" r:id="rId65"/>
    <p:sldId id="646" r:id="rId66"/>
    <p:sldId id="647" r:id="rId67"/>
    <p:sldId id="648" r:id="rId68"/>
    <p:sldId id="649" r:id="rId69"/>
    <p:sldId id="650" r:id="rId70"/>
    <p:sldId id="651" r:id="rId71"/>
    <p:sldId id="652" r:id="rId72"/>
    <p:sldId id="653" r:id="rId73"/>
    <p:sldId id="654" r:id="rId74"/>
    <p:sldId id="655" r:id="rId75"/>
    <p:sldId id="656" r:id="rId76"/>
    <p:sldId id="657" r:id="rId77"/>
    <p:sldId id="658" r:id="rId78"/>
    <p:sldId id="659" r:id="rId79"/>
    <p:sldId id="660" r:id="rId80"/>
    <p:sldId id="661" r:id="rId81"/>
    <p:sldId id="662" r:id="rId82"/>
    <p:sldId id="663" r:id="rId83"/>
    <p:sldId id="664" r:id="rId84"/>
    <p:sldId id="665" r:id="rId85"/>
    <p:sldId id="666" r:id="rId86"/>
    <p:sldId id="667" r:id="rId87"/>
    <p:sldId id="668" r:id="rId88"/>
    <p:sldId id="669" r:id="rId89"/>
    <p:sldId id="670" r:id="rId90"/>
    <p:sldId id="671" r:id="rId91"/>
    <p:sldId id="672" r:id="rId92"/>
    <p:sldId id="673" r:id="rId93"/>
    <p:sldId id="674" r:id="rId94"/>
    <p:sldId id="675" r:id="rId95"/>
    <p:sldId id="676" r:id="rId96"/>
    <p:sldId id="677" r:id="rId97"/>
    <p:sldId id="678" r:id="rId98"/>
    <p:sldId id="679" r:id="rId99"/>
    <p:sldId id="680" r:id="rId100"/>
    <p:sldId id="681" r:id="rId101"/>
    <p:sldId id="682" r:id="rId102"/>
    <p:sldId id="683" r:id="rId103"/>
    <p:sldId id="684" r:id="rId104"/>
    <p:sldId id="685" r:id="rId105"/>
    <p:sldId id="686" r:id="rId106"/>
    <p:sldId id="687" r:id="rId107"/>
    <p:sldId id="688" r:id="rId108"/>
    <p:sldId id="689" r:id="rId109"/>
    <p:sldId id="690" r:id="rId110"/>
    <p:sldId id="691" r:id="rId111"/>
    <p:sldId id="692" r:id="rId112"/>
    <p:sldId id="693" r:id="rId113"/>
    <p:sldId id="694" r:id="rId114"/>
    <p:sldId id="695" r:id="rId115"/>
    <p:sldId id="696" r:id="rId116"/>
    <p:sldId id="697" r:id="rId117"/>
    <p:sldId id="698" r:id="rId118"/>
    <p:sldId id="891" r:id="rId119"/>
    <p:sldId id="699" r:id="rId120"/>
    <p:sldId id="700" r:id="rId121"/>
    <p:sldId id="701" r:id="rId122"/>
    <p:sldId id="702" r:id="rId123"/>
    <p:sldId id="703" r:id="rId124"/>
    <p:sldId id="704" r:id="rId125"/>
    <p:sldId id="705" r:id="rId126"/>
    <p:sldId id="706" r:id="rId127"/>
    <p:sldId id="707" r:id="rId128"/>
    <p:sldId id="708" r:id="rId129"/>
    <p:sldId id="709" r:id="rId130"/>
    <p:sldId id="710" r:id="rId131"/>
    <p:sldId id="711" r:id="rId132"/>
    <p:sldId id="712" r:id="rId133"/>
    <p:sldId id="713" r:id="rId134"/>
    <p:sldId id="714" r:id="rId135"/>
    <p:sldId id="715" r:id="rId136"/>
    <p:sldId id="716" r:id="rId137"/>
    <p:sldId id="717" r:id="rId138"/>
    <p:sldId id="718" r:id="rId139"/>
    <p:sldId id="719" r:id="rId140"/>
    <p:sldId id="720" r:id="rId141"/>
    <p:sldId id="721" r:id="rId142"/>
    <p:sldId id="722" r:id="rId143"/>
    <p:sldId id="723" r:id="rId144"/>
    <p:sldId id="724" r:id="rId145"/>
    <p:sldId id="725" r:id="rId146"/>
    <p:sldId id="726" r:id="rId147"/>
    <p:sldId id="727" r:id="rId148"/>
    <p:sldId id="728" r:id="rId149"/>
    <p:sldId id="729" r:id="rId150"/>
    <p:sldId id="730" r:id="rId151"/>
    <p:sldId id="731" r:id="rId152"/>
    <p:sldId id="732" r:id="rId153"/>
    <p:sldId id="733" r:id="rId154"/>
    <p:sldId id="734" r:id="rId155"/>
    <p:sldId id="735" r:id="rId156"/>
    <p:sldId id="736" r:id="rId157"/>
    <p:sldId id="737" r:id="rId158"/>
    <p:sldId id="738" r:id="rId159"/>
    <p:sldId id="739" r:id="rId160"/>
    <p:sldId id="740" r:id="rId161"/>
    <p:sldId id="741" r:id="rId162"/>
    <p:sldId id="742" r:id="rId163"/>
    <p:sldId id="743" r:id="rId164"/>
    <p:sldId id="744" r:id="rId165"/>
    <p:sldId id="745" r:id="rId166"/>
    <p:sldId id="746" r:id="rId167"/>
    <p:sldId id="892" r:id="rId168"/>
    <p:sldId id="747" r:id="rId169"/>
    <p:sldId id="748" r:id="rId170"/>
    <p:sldId id="749" r:id="rId171"/>
    <p:sldId id="750" r:id="rId172"/>
    <p:sldId id="751" r:id="rId173"/>
    <p:sldId id="752" r:id="rId174"/>
    <p:sldId id="753" r:id="rId175"/>
    <p:sldId id="754" r:id="rId176"/>
    <p:sldId id="755" r:id="rId177"/>
    <p:sldId id="756" r:id="rId178"/>
    <p:sldId id="757" r:id="rId179"/>
    <p:sldId id="758" r:id="rId180"/>
    <p:sldId id="759" r:id="rId181"/>
    <p:sldId id="760" r:id="rId182"/>
    <p:sldId id="761" r:id="rId183"/>
    <p:sldId id="762" r:id="rId184"/>
    <p:sldId id="763" r:id="rId185"/>
    <p:sldId id="764" r:id="rId186"/>
    <p:sldId id="765" r:id="rId187"/>
    <p:sldId id="766" r:id="rId188"/>
    <p:sldId id="767" r:id="rId189"/>
    <p:sldId id="768" r:id="rId190"/>
    <p:sldId id="769" r:id="rId191"/>
    <p:sldId id="905" r:id="rId192"/>
    <p:sldId id="906" r:id="rId193"/>
    <p:sldId id="770" r:id="rId194"/>
    <p:sldId id="771" r:id="rId195"/>
    <p:sldId id="772" r:id="rId196"/>
    <p:sldId id="773" r:id="rId197"/>
    <p:sldId id="774" r:id="rId198"/>
    <p:sldId id="775" r:id="rId199"/>
    <p:sldId id="776" r:id="rId200"/>
    <p:sldId id="777" r:id="rId201"/>
    <p:sldId id="778" r:id="rId202"/>
    <p:sldId id="779" r:id="rId203"/>
    <p:sldId id="780" r:id="rId204"/>
    <p:sldId id="781" r:id="rId205"/>
    <p:sldId id="782" r:id="rId206"/>
    <p:sldId id="783" r:id="rId207"/>
    <p:sldId id="907" r:id="rId208"/>
    <p:sldId id="784" r:id="rId209"/>
    <p:sldId id="785" r:id="rId210"/>
    <p:sldId id="786" r:id="rId211"/>
    <p:sldId id="787" r:id="rId212"/>
    <p:sldId id="788" r:id="rId213"/>
    <p:sldId id="789" r:id="rId214"/>
    <p:sldId id="790" r:id="rId215"/>
    <p:sldId id="791" r:id="rId216"/>
    <p:sldId id="792" r:id="rId217"/>
    <p:sldId id="793" r:id="rId218"/>
    <p:sldId id="794" r:id="rId219"/>
    <p:sldId id="795" r:id="rId220"/>
    <p:sldId id="796" r:id="rId221"/>
    <p:sldId id="797" r:id="rId222"/>
    <p:sldId id="798" r:id="rId223"/>
    <p:sldId id="799" r:id="rId224"/>
    <p:sldId id="800" r:id="rId225"/>
    <p:sldId id="801" r:id="rId226"/>
    <p:sldId id="802" r:id="rId227"/>
    <p:sldId id="803" r:id="rId228"/>
    <p:sldId id="804" r:id="rId229"/>
    <p:sldId id="805" r:id="rId230"/>
    <p:sldId id="806" r:id="rId231"/>
    <p:sldId id="807" r:id="rId232"/>
    <p:sldId id="808" r:id="rId233"/>
    <p:sldId id="809" r:id="rId234"/>
    <p:sldId id="810" r:id="rId235"/>
    <p:sldId id="811" r:id="rId236"/>
    <p:sldId id="812" r:id="rId237"/>
    <p:sldId id="813" r:id="rId238"/>
    <p:sldId id="814" r:id="rId239"/>
    <p:sldId id="815" r:id="rId240"/>
    <p:sldId id="816" r:id="rId241"/>
    <p:sldId id="817" r:id="rId242"/>
    <p:sldId id="818" r:id="rId243"/>
    <p:sldId id="819" r:id="rId244"/>
    <p:sldId id="820" r:id="rId245"/>
    <p:sldId id="821" r:id="rId246"/>
    <p:sldId id="822" r:id="rId247"/>
    <p:sldId id="823" r:id="rId248"/>
    <p:sldId id="824" r:id="rId249"/>
    <p:sldId id="825" r:id="rId250"/>
    <p:sldId id="826" r:id="rId251"/>
    <p:sldId id="827" r:id="rId252"/>
    <p:sldId id="828" r:id="rId253"/>
    <p:sldId id="829" r:id="rId254"/>
    <p:sldId id="830" r:id="rId255"/>
    <p:sldId id="831" r:id="rId256"/>
    <p:sldId id="832" r:id="rId257"/>
    <p:sldId id="833" r:id="rId258"/>
    <p:sldId id="908" r:id="rId259"/>
    <p:sldId id="834" r:id="rId260"/>
    <p:sldId id="835" r:id="rId261"/>
    <p:sldId id="836" r:id="rId262"/>
    <p:sldId id="837" r:id="rId263"/>
    <p:sldId id="838" r:id="rId264"/>
    <p:sldId id="839" r:id="rId265"/>
    <p:sldId id="840" r:id="rId266"/>
    <p:sldId id="841" r:id="rId267"/>
    <p:sldId id="842" r:id="rId268"/>
    <p:sldId id="843" r:id="rId269"/>
    <p:sldId id="844" r:id="rId270"/>
    <p:sldId id="845" r:id="rId271"/>
    <p:sldId id="846" r:id="rId272"/>
    <p:sldId id="847" r:id="rId273"/>
    <p:sldId id="848" r:id="rId274"/>
    <p:sldId id="849" r:id="rId275"/>
    <p:sldId id="882" r:id="rId276"/>
    <p:sldId id="883" r:id="rId277"/>
    <p:sldId id="884" r:id="rId278"/>
    <p:sldId id="885" r:id="rId279"/>
    <p:sldId id="909" r:id="rId280"/>
    <p:sldId id="886" r:id="rId281"/>
    <p:sldId id="887" r:id="rId282"/>
    <p:sldId id="888" r:id="rId283"/>
    <p:sldId id="889" r:id="rId284"/>
    <p:sldId id="890" r:id="rId285"/>
    <p:sldId id="850" r:id="rId286"/>
    <p:sldId id="851" r:id="rId287"/>
    <p:sldId id="852" r:id="rId288"/>
    <p:sldId id="853" r:id="rId289"/>
    <p:sldId id="854" r:id="rId290"/>
    <p:sldId id="855" r:id="rId291"/>
    <p:sldId id="856" r:id="rId292"/>
    <p:sldId id="857" r:id="rId293"/>
    <p:sldId id="858" r:id="rId294"/>
    <p:sldId id="859" r:id="rId295"/>
    <p:sldId id="860" r:id="rId296"/>
    <p:sldId id="861" r:id="rId297"/>
    <p:sldId id="862" r:id="rId298"/>
    <p:sldId id="863" r:id="rId299"/>
    <p:sldId id="864" r:id="rId300"/>
    <p:sldId id="865" r:id="rId301"/>
    <p:sldId id="866" r:id="rId302"/>
    <p:sldId id="867" r:id="rId303"/>
    <p:sldId id="877" r:id="rId304"/>
  </p:sldIdLst>
  <p:sldSz cx="9144000" cy="6858000" type="screen4x3"/>
  <p:notesSz cx="7010400" cy="9236075"/>
  <p:custDataLst>
    <p:tags r:id="rId307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1pPr>
    <a:lvl2pPr marL="4572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2pPr>
    <a:lvl3pPr marL="9144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3pPr>
    <a:lvl4pPr marL="13716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4pPr>
    <a:lvl5pPr marL="18288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5pPr>
    <a:lvl6pPr marL="2286000" algn="r" defTabSz="914400" rtl="1" eaLnBrk="1" latinLnBrk="0" hangingPunct="1"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6pPr>
    <a:lvl7pPr marL="2743200" algn="r" defTabSz="914400" rtl="1" eaLnBrk="1" latinLnBrk="0" hangingPunct="1"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7pPr>
    <a:lvl8pPr marL="3200400" algn="r" defTabSz="914400" rtl="1" eaLnBrk="1" latinLnBrk="0" hangingPunct="1"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8pPr>
    <a:lvl9pPr marL="3657600" algn="r" defTabSz="914400" rtl="1" eaLnBrk="1" latinLnBrk="0" hangingPunct="1"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 XP" initials="W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9900"/>
    <a:srgbClr val="CC6600"/>
    <a:srgbClr val="663300"/>
    <a:srgbClr val="FFCC00"/>
    <a:srgbClr val="FFCC66"/>
    <a:srgbClr val="FFCC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99" Type="http://schemas.openxmlformats.org/officeDocument/2006/relationships/slide" Target="slides/slide297.xml"/><Relationship Id="rId21" Type="http://schemas.openxmlformats.org/officeDocument/2006/relationships/slide" Target="slides/slide19.xml"/><Relationship Id="rId63" Type="http://schemas.openxmlformats.org/officeDocument/2006/relationships/slide" Target="slides/slide61.xml"/><Relationship Id="rId159" Type="http://schemas.openxmlformats.org/officeDocument/2006/relationships/slide" Target="slides/slide157.xml"/><Relationship Id="rId170" Type="http://schemas.openxmlformats.org/officeDocument/2006/relationships/slide" Target="slides/slide168.xml"/><Relationship Id="rId226" Type="http://schemas.openxmlformats.org/officeDocument/2006/relationships/slide" Target="slides/slide224.xml"/><Relationship Id="rId268" Type="http://schemas.openxmlformats.org/officeDocument/2006/relationships/slide" Target="slides/slide266.xml"/><Relationship Id="rId32" Type="http://schemas.openxmlformats.org/officeDocument/2006/relationships/slide" Target="slides/slide30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5" Type="http://schemas.openxmlformats.org/officeDocument/2006/relationships/slide" Target="slides/slide3.xml"/><Relationship Id="rId181" Type="http://schemas.openxmlformats.org/officeDocument/2006/relationships/slide" Target="slides/slide179.xml"/><Relationship Id="rId237" Type="http://schemas.openxmlformats.org/officeDocument/2006/relationships/slide" Target="slides/slide235.xml"/><Relationship Id="rId279" Type="http://schemas.openxmlformats.org/officeDocument/2006/relationships/slide" Target="slides/slide277.xml"/><Relationship Id="rId43" Type="http://schemas.openxmlformats.org/officeDocument/2006/relationships/slide" Target="slides/slide41.xml"/><Relationship Id="rId139" Type="http://schemas.openxmlformats.org/officeDocument/2006/relationships/slide" Target="slides/slide137.xml"/><Relationship Id="rId290" Type="http://schemas.openxmlformats.org/officeDocument/2006/relationships/slide" Target="slides/slide288.xml"/><Relationship Id="rId304" Type="http://schemas.openxmlformats.org/officeDocument/2006/relationships/slide" Target="slides/slide302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92" Type="http://schemas.openxmlformats.org/officeDocument/2006/relationships/slide" Target="slides/slide190.xml"/><Relationship Id="rId206" Type="http://schemas.openxmlformats.org/officeDocument/2006/relationships/slide" Target="slides/slide204.xml"/><Relationship Id="rId248" Type="http://schemas.openxmlformats.org/officeDocument/2006/relationships/slide" Target="slides/slide246.xml"/><Relationship Id="rId12" Type="http://schemas.openxmlformats.org/officeDocument/2006/relationships/slide" Target="slides/slide10.xml"/><Relationship Id="rId108" Type="http://schemas.openxmlformats.org/officeDocument/2006/relationships/slide" Target="slides/slide106.xml"/><Relationship Id="rId54" Type="http://schemas.openxmlformats.org/officeDocument/2006/relationships/slide" Target="slides/slide52.xml"/><Relationship Id="rId96" Type="http://schemas.openxmlformats.org/officeDocument/2006/relationships/slide" Target="slides/slide94.xml"/><Relationship Id="rId161" Type="http://schemas.openxmlformats.org/officeDocument/2006/relationships/slide" Target="slides/slide159.xml"/><Relationship Id="rId217" Type="http://schemas.openxmlformats.org/officeDocument/2006/relationships/slide" Target="slides/slide215.xml"/><Relationship Id="rId259" Type="http://schemas.openxmlformats.org/officeDocument/2006/relationships/slide" Target="slides/slide257.xml"/><Relationship Id="rId23" Type="http://schemas.openxmlformats.org/officeDocument/2006/relationships/slide" Target="slides/slide21.xml"/><Relationship Id="rId119" Type="http://schemas.openxmlformats.org/officeDocument/2006/relationships/slide" Target="slides/slide117.xml"/><Relationship Id="rId270" Type="http://schemas.openxmlformats.org/officeDocument/2006/relationships/slide" Target="slides/slide268.xml"/><Relationship Id="rId44" Type="http://schemas.openxmlformats.org/officeDocument/2006/relationships/slide" Target="slides/slide42.xml"/><Relationship Id="rId65" Type="http://schemas.openxmlformats.org/officeDocument/2006/relationships/slide" Target="slides/slide63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51" Type="http://schemas.openxmlformats.org/officeDocument/2006/relationships/slide" Target="slides/slide149.xml"/><Relationship Id="rId172" Type="http://schemas.openxmlformats.org/officeDocument/2006/relationships/slide" Target="slides/slide170.xml"/><Relationship Id="rId193" Type="http://schemas.openxmlformats.org/officeDocument/2006/relationships/slide" Target="slides/slide191.xml"/><Relationship Id="rId207" Type="http://schemas.openxmlformats.org/officeDocument/2006/relationships/slide" Target="slides/slide205.xml"/><Relationship Id="rId228" Type="http://schemas.openxmlformats.org/officeDocument/2006/relationships/slide" Target="slides/slide226.xml"/><Relationship Id="rId249" Type="http://schemas.openxmlformats.org/officeDocument/2006/relationships/slide" Target="slides/slide247.xml"/><Relationship Id="rId13" Type="http://schemas.openxmlformats.org/officeDocument/2006/relationships/slide" Target="slides/slide11.xml"/><Relationship Id="rId109" Type="http://schemas.openxmlformats.org/officeDocument/2006/relationships/slide" Target="slides/slide107.xml"/><Relationship Id="rId260" Type="http://schemas.openxmlformats.org/officeDocument/2006/relationships/slide" Target="slides/slide258.xml"/><Relationship Id="rId281" Type="http://schemas.openxmlformats.org/officeDocument/2006/relationships/slide" Target="slides/slide279.xml"/><Relationship Id="rId34" Type="http://schemas.openxmlformats.org/officeDocument/2006/relationships/slide" Target="slides/slide32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20" Type="http://schemas.openxmlformats.org/officeDocument/2006/relationships/slide" Target="slides/slide118.xml"/><Relationship Id="rId141" Type="http://schemas.openxmlformats.org/officeDocument/2006/relationships/slide" Target="slides/slide139.xml"/><Relationship Id="rId7" Type="http://schemas.openxmlformats.org/officeDocument/2006/relationships/slide" Target="slides/slide5.xml"/><Relationship Id="rId162" Type="http://schemas.openxmlformats.org/officeDocument/2006/relationships/slide" Target="slides/slide160.xml"/><Relationship Id="rId183" Type="http://schemas.openxmlformats.org/officeDocument/2006/relationships/slide" Target="slides/slide181.xml"/><Relationship Id="rId218" Type="http://schemas.openxmlformats.org/officeDocument/2006/relationships/slide" Target="slides/slide216.xml"/><Relationship Id="rId239" Type="http://schemas.openxmlformats.org/officeDocument/2006/relationships/slide" Target="slides/slide237.xml"/><Relationship Id="rId250" Type="http://schemas.openxmlformats.org/officeDocument/2006/relationships/slide" Target="slides/slide248.xml"/><Relationship Id="rId271" Type="http://schemas.openxmlformats.org/officeDocument/2006/relationships/slide" Target="slides/slide269.xml"/><Relationship Id="rId292" Type="http://schemas.openxmlformats.org/officeDocument/2006/relationships/slide" Target="slides/slide290.xml"/><Relationship Id="rId306" Type="http://schemas.openxmlformats.org/officeDocument/2006/relationships/handoutMaster" Target="handoutMasters/handoutMaster1.xml"/><Relationship Id="rId24" Type="http://schemas.openxmlformats.org/officeDocument/2006/relationships/slide" Target="slides/slide22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31" Type="http://schemas.openxmlformats.org/officeDocument/2006/relationships/slide" Target="slides/slide129.xml"/><Relationship Id="rId152" Type="http://schemas.openxmlformats.org/officeDocument/2006/relationships/slide" Target="slides/slide150.xml"/><Relationship Id="rId173" Type="http://schemas.openxmlformats.org/officeDocument/2006/relationships/slide" Target="slides/slide171.xml"/><Relationship Id="rId194" Type="http://schemas.openxmlformats.org/officeDocument/2006/relationships/slide" Target="slides/slide192.xml"/><Relationship Id="rId208" Type="http://schemas.openxmlformats.org/officeDocument/2006/relationships/slide" Target="slides/slide206.xml"/><Relationship Id="rId229" Type="http://schemas.openxmlformats.org/officeDocument/2006/relationships/slide" Target="slides/slide227.xml"/><Relationship Id="rId240" Type="http://schemas.openxmlformats.org/officeDocument/2006/relationships/slide" Target="slides/slide238.xml"/><Relationship Id="rId261" Type="http://schemas.openxmlformats.org/officeDocument/2006/relationships/slide" Target="slides/slide259.xml"/><Relationship Id="rId14" Type="http://schemas.openxmlformats.org/officeDocument/2006/relationships/slide" Target="slides/slide12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282" Type="http://schemas.openxmlformats.org/officeDocument/2006/relationships/slide" Target="slides/slide280.xml"/><Relationship Id="rId8" Type="http://schemas.openxmlformats.org/officeDocument/2006/relationships/slide" Target="slides/slide6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163" Type="http://schemas.openxmlformats.org/officeDocument/2006/relationships/slide" Target="slides/slide161.xml"/><Relationship Id="rId184" Type="http://schemas.openxmlformats.org/officeDocument/2006/relationships/slide" Target="slides/slide182.xml"/><Relationship Id="rId219" Type="http://schemas.openxmlformats.org/officeDocument/2006/relationships/slide" Target="slides/slide217.xml"/><Relationship Id="rId230" Type="http://schemas.openxmlformats.org/officeDocument/2006/relationships/slide" Target="slides/slide228.xml"/><Relationship Id="rId251" Type="http://schemas.openxmlformats.org/officeDocument/2006/relationships/slide" Target="slides/slide249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272" Type="http://schemas.openxmlformats.org/officeDocument/2006/relationships/slide" Target="slides/slide270.xml"/><Relationship Id="rId293" Type="http://schemas.openxmlformats.org/officeDocument/2006/relationships/slide" Target="slides/slide291.xml"/><Relationship Id="rId307" Type="http://schemas.openxmlformats.org/officeDocument/2006/relationships/tags" Target="tags/tag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74" Type="http://schemas.openxmlformats.org/officeDocument/2006/relationships/slide" Target="slides/slide172.xml"/><Relationship Id="rId195" Type="http://schemas.openxmlformats.org/officeDocument/2006/relationships/slide" Target="slides/slide193.xml"/><Relationship Id="rId209" Type="http://schemas.openxmlformats.org/officeDocument/2006/relationships/slide" Target="slides/slide207.xml"/><Relationship Id="rId220" Type="http://schemas.openxmlformats.org/officeDocument/2006/relationships/slide" Target="slides/slide218.xml"/><Relationship Id="rId241" Type="http://schemas.openxmlformats.org/officeDocument/2006/relationships/slide" Target="slides/slide239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262" Type="http://schemas.openxmlformats.org/officeDocument/2006/relationships/slide" Target="slides/slide260.xml"/><Relationship Id="rId283" Type="http://schemas.openxmlformats.org/officeDocument/2006/relationships/slide" Target="slides/slide281.xml"/><Relationship Id="rId78" Type="http://schemas.openxmlformats.org/officeDocument/2006/relationships/slide" Target="slides/slide76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64" Type="http://schemas.openxmlformats.org/officeDocument/2006/relationships/slide" Target="slides/slide162.xml"/><Relationship Id="rId185" Type="http://schemas.openxmlformats.org/officeDocument/2006/relationships/slide" Target="slides/slide183.xml"/><Relationship Id="rId9" Type="http://schemas.openxmlformats.org/officeDocument/2006/relationships/slide" Target="slides/slide7.xml"/><Relationship Id="rId210" Type="http://schemas.openxmlformats.org/officeDocument/2006/relationships/slide" Target="slides/slide208.xml"/><Relationship Id="rId26" Type="http://schemas.openxmlformats.org/officeDocument/2006/relationships/slide" Target="slides/slide24.xml"/><Relationship Id="rId231" Type="http://schemas.openxmlformats.org/officeDocument/2006/relationships/slide" Target="slides/slide229.xml"/><Relationship Id="rId252" Type="http://schemas.openxmlformats.org/officeDocument/2006/relationships/slide" Target="slides/slide250.xml"/><Relationship Id="rId273" Type="http://schemas.openxmlformats.org/officeDocument/2006/relationships/slide" Target="slides/slide271.xml"/><Relationship Id="rId294" Type="http://schemas.openxmlformats.org/officeDocument/2006/relationships/slide" Target="slides/slide292.xml"/><Relationship Id="rId308" Type="http://schemas.openxmlformats.org/officeDocument/2006/relationships/commentAuthors" Target="commentAuthors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75" Type="http://schemas.openxmlformats.org/officeDocument/2006/relationships/slide" Target="slides/slide173.xml"/><Relationship Id="rId196" Type="http://schemas.openxmlformats.org/officeDocument/2006/relationships/slide" Target="slides/slide194.xml"/><Relationship Id="rId200" Type="http://schemas.openxmlformats.org/officeDocument/2006/relationships/slide" Target="slides/slide198.xml"/><Relationship Id="rId16" Type="http://schemas.openxmlformats.org/officeDocument/2006/relationships/slide" Target="slides/slide14.xml"/><Relationship Id="rId221" Type="http://schemas.openxmlformats.org/officeDocument/2006/relationships/slide" Target="slides/slide219.xml"/><Relationship Id="rId242" Type="http://schemas.openxmlformats.org/officeDocument/2006/relationships/slide" Target="slides/slide240.xml"/><Relationship Id="rId263" Type="http://schemas.openxmlformats.org/officeDocument/2006/relationships/slide" Target="slides/slide261.xml"/><Relationship Id="rId284" Type="http://schemas.openxmlformats.org/officeDocument/2006/relationships/slide" Target="slides/slide282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165" Type="http://schemas.openxmlformats.org/officeDocument/2006/relationships/slide" Target="slides/slide163.xml"/><Relationship Id="rId186" Type="http://schemas.openxmlformats.org/officeDocument/2006/relationships/slide" Target="slides/slide184.xml"/><Relationship Id="rId211" Type="http://schemas.openxmlformats.org/officeDocument/2006/relationships/slide" Target="slides/slide209.xml"/><Relationship Id="rId232" Type="http://schemas.openxmlformats.org/officeDocument/2006/relationships/slide" Target="slides/slide230.xml"/><Relationship Id="rId253" Type="http://schemas.openxmlformats.org/officeDocument/2006/relationships/slide" Target="slides/slide251.xml"/><Relationship Id="rId274" Type="http://schemas.openxmlformats.org/officeDocument/2006/relationships/slide" Target="slides/slide272.xml"/><Relationship Id="rId295" Type="http://schemas.openxmlformats.org/officeDocument/2006/relationships/slide" Target="slides/slide293.xml"/><Relationship Id="rId309" Type="http://schemas.openxmlformats.org/officeDocument/2006/relationships/presProps" Target="presProps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Relationship Id="rId80" Type="http://schemas.openxmlformats.org/officeDocument/2006/relationships/slide" Target="slides/slide78.xml"/><Relationship Id="rId155" Type="http://schemas.openxmlformats.org/officeDocument/2006/relationships/slide" Target="slides/slide153.xml"/><Relationship Id="rId176" Type="http://schemas.openxmlformats.org/officeDocument/2006/relationships/slide" Target="slides/slide174.xml"/><Relationship Id="rId197" Type="http://schemas.openxmlformats.org/officeDocument/2006/relationships/slide" Target="slides/slide195.xml"/><Relationship Id="rId201" Type="http://schemas.openxmlformats.org/officeDocument/2006/relationships/slide" Target="slides/slide199.xml"/><Relationship Id="rId222" Type="http://schemas.openxmlformats.org/officeDocument/2006/relationships/slide" Target="slides/slide220.xml"/><Relationship Id="rId243" Type="http://schemas.openxmlformats.org/officeDocument/2006/relationships/slide" Target="slides/slide241.xml"/><Relationship Id="rId264" Type="http://schemas.openxmlformats.org/officeDocument/2006/relationships/slide" Target="slides/slide262.xml"/><Relationship Id="rId285" Type="http://schemas.openxmlformats.org/officeDocument/2006/relationships/slide" Target="slides/slide283.xml"/><Relationship Id="rId17" Type="http://schemas.openxmlformats.org/officeDocument/2006/relationships/slide" Target="slides/slide15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24" Type="http://schemas.openxmlformats.org/officeDocument/2006/relationships/slide" Target="slides/slide122.xml"/><Relationship Id="rId310" Type="http://schemas.openxmlformats.org/officeDocument/2006/relationships/viewProps" Target="viewProps.xml"/><Relationship Id="rId70" Type="http://schemas.openxmlformats.org/officeDocument/2006/relationships/slide" Target="slides/slide68.xml"/><Relationship Id="rId91" Type="http://schemas.openxmlformats.org/officeDocument/2006/relationships/slide" Target="slides/slide89.xml"/><Relationship Id="rId145" Type="http://schemas.openxmlformats.org/officeDocument/2006/relationships/slide" Target="slides/slide143.xml"/><Relationship Id="rId166" Type="http://schemas.openxmlformats.org/officeDocument/2006/relationships/slide" Target="slides/slide164.xml"/><Relationship Id="rId187" Type="http://schemas.openxmlformats.org/officeDocument/2006/relationships/slide" Target="slides/slide185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0.xml"/><Relationship Id="rId233" Type="http://schemas.openxmlformats.org/officeDocument/2006/relationships/slide" Target="slides/slide231.xml"/><Relationship Id="rId254" Type="http://schemas.openxmlformats.org/officeDocument/2006/relationships/slide" Target="slides/slide252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275" Type="http://schemas.openxmlformats.org/officeDocument/2006/relationships/slide" Target="slides/slide273.xml"/><Relationship Id="rId296" Type="http://schemas.openxmlformats.org/officeDocument/2006/relationships/slide" Target="slides/slide294.xml"/><Relationship Id="rId300" Type="http://schemas.openxmlformats.org/officeDocument/2006/relationships/slide" Target="slides/slide298.xml"/><Relationship Id="rId60" Type="http://schemas.openxmlformats.org/officeDocument/2006/relationships/slide" Target="slides/slide58.xml"/><Relationship Id="rId81" Type="http://schemas.openxmlformats.org/officeDocument/2006/relationships/slide" Target="slides/slide79.xml"/><Relationship Id="rId135" Type="http://schemas.openxmlformats.org/officeDocument/2006/relationships/slide" Target="slides/slide133.xml"/><Relationship Id="rId156" Type="http://schemas.openxmlformats.org/officeDocument/2006/relationships/slide" Target="slides/slide154.xml"/><Relationship Id="rId177" Type="http://schemas.openxmlformats.org/officeDocument/2006/relationships/slide" Target="slides/slide175.xml"/><Relationship Id="rId198" Type="http://schemas.openxmlformats.org/officeDocument/2006/relationships/slide" Target="slides/slide196.xml"/><Relationship Id="rId202" Type="http://schemas.openxmlformats.org/officeDocument/2006/relationships/slide" Target="slides/slide200.xml"/><Relationship Id="rId223" Type="http://schemas.openxmlformats.org/officeDocument/2006/relationships/slide" Target="slides/slide221.xml"/><Relationship Id="rId244" Type="http://schemas.openxmlformats.org/officeDocument/2006/relationships/slide" Target="slides/slide242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265" Type="http://schemas.openxmlformats.org/officeDocument/2006/relationships/slide" Target="slides/slide263.xml"/><Relationship Id="rId286" Type="http://schemas.openxmlformats.org/officeDocument/2006/relationships/slide" Target="slides/slide284.xml"/><Relationship Id="rId50" Type="http://schemas.openxmlformats.org/officeDocument/2006/relationships/slide" Target="slides/slide48.xml"/><Relationship Id="rId104" Type="http://schemas.openxmlformats.org/officeDocument/2006/relationships/slide" Target="slides/slide102.xml"/><Relationship Id="rId125" Type="http://schemas.openxmlformats.org/officeDocument/2006/relationships/slide" Target="slides/slide123.xml"/><Relationship Id="rId146" Type="http://schemas.openxmlformats.org/officeDocument/2006/relationships/slide" Target="slides/slide144.xml"/><Relationship Id="rId167" Type="http://schemas.openxmlformats.org/officeDocument/2006/relationships/slide" Target="slides/slide165.xml"/><Relationship Id="rId188" Type="http://schemas.openxmlformats.org/officeDocument/2006/relationships/slide" Target="slides/slide186.xml"/><Relationship Id="rId311" Type="http://schemas.openxmlformats.org/officeDocument/2006/relationships/theme" Target="theme/theme1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13" Type="http://schemas.openxmlformats.org/officeDocument/2006/relationships/slide" Target="slides/slide211.xml"/><Relationship Id="rId234" Type="http://schemas.openxmlformats.org/officeDocument/2006/relationships/slide" Target="slides/slide232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55" Type="http://schemas.openxmlformats.org/officeDocument/2006/relationships/slide" Target="slides/slide253.xml"/><Relationship Id="rId276" Type="http://schemas.openxmlformats.org/officeDocument/2006/relationships/slide" Target="slides/slide274.xml"/><Relationship Id="rId297" Type="http://schemas.openxmlformats.org/officeDocument/2006/relationships/slide" Target="slides/slide295.xml"/><Relationship Id="rId40" Type="http://schemas.openxmlformats.org/officeDocument/2006/relationships/slide" Target="slides/slide38.xml"/><Relationship Id="rId115" Type="http://schemas.openxmlformats.org/officeDocument/2006/relationships/slide" Target="slides/slide113.xml"/><Relationship Id="rId136" Type="http://schemas.openxmlformats.org/officeDocument/2006/relationships/slide" Target="slides/slide134.xml"/><Relationship Id="rId157" Type="http://schemas.openxmlformats.org/officeDocument/2006/relationships/slide" Target="slides/slide155.xml"/><Relationship Id="rId178" Type="http://schemas.openxmlformats.org/officeDocument/2006/relationships/slide" Target="slides/slide176.xml"/><Relationship Id="rId301" Type="http://schemas.openxmlformats.org/officeDocument/2006/relationships/slide" Target="slides/slide299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9" Type="http://schemas.openxmlformats.org/officeDocument/2006/relationships/slide" Target="slides/slide197.xml"/><Relationship Id="rId203" Type="http://schemas.openxmlformats.org/officeDocument/2006/relationships/slide" Target="slides/slide201.xml"/><Relationship Id="rId19" Type="http://schemas.openxmlformats.org/officeDocument/2006/relationships/slide" Target="slides/slide17.xml"/><Relationship Id="rId224" Type="http://schemas.openxmlformats.org/officeDocument/2006/relationships/slide" Target="slides/slide222.xml"/><Relationship Id="rId245" Type="http://schemas.openxmlformats.org/officeDocument/2006/relationships/slide" Target="slides/slide243.xml"/><Relationship Id="rId266" Type="http://schemas.openxmlformats.org/officeDocument/2006/relationships/slide" Target="slides/slide264.xml"/><Relationship Id="rId287" Type="http://schemas.openxmlformats.org/officeDocument/2006/relationships/slide" Target="slides/slide285.xml"/><Relationship Id="rId30" Type="http://schemas.openxmlformats.org/officeDocument/2006/relationships/slide" Target="slides/slide2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168" Type="http://schemas.openxmlformats.org/officeDocument/2006/relationships/slide" Target="slides/slide166.xml"/><Relationship Id="rId312" Type="http://schemas.openxmlformats.org/officeDocument/2006/relationships/tableStyles" Target="tableStyles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189" Type="http://schemas.openxmlformats.org/officeDocument/2006/relationships/slide" Target="slides/slide187.xml"/><Relationship Id="rId3" Type="http://schemas.openxmlformats.org/officeDocument/2006/relationships/slide" Target="slides/slide1.xml"/><Relationship Id="rId214" Type="http://schemas.openxmlformats.org/officeDocument/2006/relationships/slide" Target="slides/slide212.xml"/><Relationship Id="rId235" Type="http://schemas.openxmlformats.org/officeDocument/2006/relationships/slide" Target="slides/slide233.xml"/><Relationship Id="rId256" Type="http://schemas.openxmlformats.org/officeDocument/2006/relationships/slide" Target="slides/slide254.xml"/><Relationship Id="rId277" Type="http://schemas.openxmlformats.org/officeDocument/2006/relationships/slide" Target="slides/slide275.xml"/><Relationship Id="rId298" Type="http://schemas.openxmlformats.org/officeDocument/2006/relationships/slide" Target="slides/slide296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slide" Target="slides/slide156.xml"/><Relationship Id="rId302" Type="http://schemas.openxmlformats.org/officeDocument/2006/relationships/slide" Target="slides/slide300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179" Type="http://schemas.openxmlformats.org/officeDocument/2006/relationships/slide" Target="slides/slide177.xml"/><Relationship Id="rId190" Type="http://schemas.openxmlformats.org/officeDocument/2006/relationships/slide" Target="slides/slide188.xml"/><Relationship Id="rId204" Type="http://schemas.openxmlformats.org/officeDocument/2006/relationships/slide" Target="slides/slide202.xml"/><Relationship Id="rId225" Type="http://schemas.openxmlformats.org/officeDocument/2006/relationships/slide" Target="slides/slide223.xml"/><Relationship Id="rId246" Type="http://schemas.openxmlformats.org/officeDocument/2006/relationships/slide" Target="slides/slide244.xml"/><Relationship Id="rId267" Type="http://schemas.openxmlformats.org/officeDocument/2006/relationships/slide" Target="slides/slide265.xml"/><Relationship Id="rId288" Type="http://schemas.openxmlformats.org/officeDocument/2006/relationships/slide" Target="slides/slide286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94" Type="http://schemas.openxmlformats.org/officeDocument/2006/relationships/slide" Target="slides/slide92.xml"/><Relationship Id="rId148" Type="http://schemas.openxmlformats.org/officeDocument/2006/relationships/slide" Target="slides/slide146.xml"/><Relationship Id="rId169" Type="http://schemas.openxmlformats.org/officeDocument/2006/relationships/slide" Target="slides/slide167.xml"/><Relationship Id="rId4" Type="http://schemas.openxmlformats.org/officeDocument/2006/relationships/slide" Target="slides/slide2.xml"/><Relationship Id="rId180" Type="http://schemas.openxmlformats.org/officeDocument/2006/relationships/slide" Target="slides/slide178.xml"/><Relationship Id="rId215" Type="http://schemas.openxmlformats.org/officeDocument/2006/relationships/slide" Target="slides/slide213.xml"/><Relationship Id="rId236" Type="http://schemas.openxmlformats.org/officeDocument/2006/relationships/slide" Target="slides/slide234.xml"/><Relationship Id="rId257" Type="http://schemas.openxmlformats.org/officeDocument/2006/relationships/slide" Target="slides/slide255.xml"/><Relationship Id="rId278" Type="http://schemas.openxmlformats.org/officeDocument/2006/relationships/slide" Target="slides/slide276.xml"/><Relationship Id="rId303" Type="http://schemas.openxmlformats.org/officeDocument/2006/relationships/slide" Target="slides/slide301.xml"/><Relationship Id="rId42" Type="http://schemas.openxmlformats.org/officeDocument/2006/relationships/slide" Target="slides/slide40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91" Type="http://schemas.openxmlformats.org/officeDocument/2006/relationships/slide" Target="slides/slide189.xml"/><Relationship Id="rId205" Type="http://schemas.openxmlformats.org/officeDocument/2006/relationships/slide" Target="slides/slide203.xml"/><Relationship Id="rId247" Type="http://schemas.openxmlformats.org/officeDocument/2006/relationships/slide" Target="slides/slide245.xml"/><Relationship Id="rId107" Type="http://schemas.openxmlformats.org/officeDocument/2006/relationships/slide" Target="slides/slide105.xml"/><Relationship Id="rId289" Type="http://schemas.openxmlformats.org/officeDocument/2006/relationships/slide" Target="slides/slide287.xml"/><Relationship Id="rId11" Type="http://schemas.openxmlformats.org/officeDocument/2006/relationships/slide" Target="slides/slide9.xml"/><Relationship Id="rId53" Type="http://schemas.openxmlformats.org/officeDocument/2006/relationships/slide" Target="slides/slide51.xml"/><Relationship Id="rId149" Type="http://schemas.openxmlformats.org/officeDocument/2006/relationships/slide" Target="slides/slide147.xml"/><Relationship Id="rId95" Type="http://schemas.openxmlformats.org/officeDocument/2006/relationships/slide" Target="slides/slide93.xml"/><Relationship Id="rId160" Type="http://schemas.openxmlformats.org/officeDocument/2006/relationships/slide" Target="slides/slide158.xml"/><Relationship Id="rId216" Type="http://schemas.openxmlformats.org/officeDocument/2006/relationships/slide" Target="slides/slide214.xml"/><Relationship Id="rId258" Type="http://schemas.openxmlformats.org/officeDocument/2006/relationships/slide" Target="slides/slide256.xml"/><Relationship Id="rId22" Type="http://schemas.openxmlformats.org/officeDocument/2006/relationships/slide" Target="slides/slide20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71" Type="http://schemas.openxmlformats.org/officeDocument/2006/relationships/slide" Target="slides/slide169.xml"/><Relationship Id="rId227" Type="http://schemas.openxmlformats.org/officeDocument/2006/relationships/slide" Target="slides/slide225.xml"/><Relationship Id="rId269" Type="http://schemas.openxmlformats.org/officeDocument/2006/relationships/slide" Target="slides/slide267.xml"/><Relationship Id="rId33" Type="http://schemas.openxmlformats.org/officeDocument/2006/relationships/slide" Target="slides/slide31.xml"/><Relationship Id="rId129" Type="http://schemas.openxmlformats.org/officeDocument/2006/relationships/slide" Target="slides/slide127.xml"/><Relationship Id="rId280" Type="http://schemas.openxmlformats.org/officeDocument/2006/relationships/slide" Target="slides/slide278.xml"/><Relationship Id="rId75" Type="http://schemas.openxmlformats.org/officeDocument/2006/relationships/slide" Target="slides/slide73.xml"/><Relationship Id="rId140" Type="http://schemas.openxmlformats.org/officeDocument/2006/relationships/slide" Target="slides/slide138.xml"/><Relationship Id="rId182" Type="http://schemas.openxmlformats.org/officeDocument/2006/relationships/slide" Target="slides/slide180.xml"/><Relationship Id="rId6" Type="http://schemas.openxmlformats.org/officeDocument/2006/relationships/slide" Target="slides/slide4.xml"/><Relationship Id="rId238" Type="http://schemas.openxmlformats.org/officeDocument/2006/relationships/slide" Target="slides/slide236.xml"/><Relationship Id="rId291" Type="http://schemas.openxmlformats.org/officeDocument/2006/relationships/slide" Target="slides/slide289.xml"/><Relationship Id="rId305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13T10:13:52.765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 smtClean="0"/>
            </a:lvl1pPr>
          </a:lstStyle>
          <a:p>
            <a:pPr>
              <a:defRPr/>
            </a:pPr>
            <a:fld id="{B9409649-17AD-4D18-86BA-9162B6333C41}" type="datetime1">
              <a:rPr lang="en-US"/>
              <a:pPr>
                <a:defRPr/>
              </a:pPr>
              <a:t>9/13/2015</a:t>
            </a:fld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1B8A168-6A81-4126-90DB-9064DE850F4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9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8723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CF2D99E-875D-429E-8852-5C516896BBF1}" type="datetime1">
              <a:rPr lang="en-US"/>
              <a:pPr>
                <a:defRPr/>
              </a:pPr>
              <a:t>9/13/2015</a:t>
            </a:fld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kumimoji="0"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2FB5307-B476-4400-ADF3-DA157BD4E1A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84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4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48814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5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9AEEC-15D3-4E27-A879-497C696D46C2}" type="slidenum">
              <a:rPr lang="ar-SA" smtClean="0"/>
              <a:pPr/>
              <a:t>40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5012162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7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7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F897F-E33A-4366-8556-2C76646E1215}" type="slidenum">
              <a:rPr lang="ar-SA" smtClean="0"/>
              <a:pPr/>
              <a:t>135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008068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8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8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55CF1-0C09-47FB-8006-9C0F4197693B}" type="slidenum">
              <a:rPr lang="ar-SA" smtClean="0"/>
              <a:pPr/>
              <a:t>136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8292194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9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9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67F4C-D30A-42F3-9BB7-1AE4E9A2665A}" type="slidenum">
              <a:rPr lang="ar-SA" smtClean="0"/>
              <a:pPr/>
              <a:t>137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730765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0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0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305524-54A7-4E31-817F-4F5687D2A977}" type="slidenum">
              <a:rPr lang="ar-SA" smtClean="0"/>
              <a:pPr/>
              <a:t>140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7781449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3DEC7-C9B5-4C3F-8822-58B12B44B5DC}" type="slidenum">
              <a:rPr lang="ar-SA" smtClean="0"/>
              <a:pPr/>
              <a:t>141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6676231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2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2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1BAFC5-EA7B-45F4-B1B6-3686DD1E6BC3}" type="slidenum">
              <a:rPr lang="ar-SA" smtClean="0"/>
              <a:pPr/>
              <a:t>142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363873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4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4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72EF1-1FAE-4DC5-B8E2-654B2B28AC65}" type="slidenum">
              <a:rPr lang="ar-SA" smtClean="0"/>
              <a:pPr/>
              <a:t>143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832813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5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5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1D96AA-D126-47D2-BF2E-C268736C9F7A}" type="slidenum">
              <a:rPr lang="ar-SA" smtClean="0"/>
              <a:pPr/>
              <a:t>144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3976320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6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6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FFEA3-4E65-453C-BBAF-93D8E7671794}" type="slidenum">
              <a:rPr lang="ar-SA" smtClean="0"/>
              <a:pPr/>
              <a:t>145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3644941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7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7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3184C-0A03-4E15-9CBA-480B6BEC2693}" type="slidenum">
              <a:rPr lang="ar-SA" smtClean="0"/>
              <a:pPr/>
              <a:t>146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794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6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6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B8AE3-A3BD-405E-A9F3-E07BB8B3EB05}" type="slidenum">
              <a:rPr lang="ar-SA" smtClean="0"/>
              <a:pPr/>
              <a:t>42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2625724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8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8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1979E-1A91-42F6-9688-C6A828546500}" type="slidenum">
              <a:rPr lang="ar-SA" smtClean="0"/>
              <a:pPr/>
              <a:t>147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8005554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9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CD885-E3D1-4E6C-8814-606DD17FEE03}" type="slidenum">
              <a:rPr lang="ar-SA" smtClean="0"/>
              <a:pPr/>
              <a:t>148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2872415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0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0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55397-27C6-4E94-A0AC-778BF74991FF}" type="slidenum">
              <a:rPr lang="ar-SA" smtClean="0"/>
              <a:pPr/>
              <a:t>149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5977223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84D6C-2616-49A4-9F20-B1E2E713C36B}" type="slidenum">
              <a:rPr lang="ar-SA" smtClean="0"/>
              <a:pPr/>
              <a:t>150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637018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2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2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72DB1-6E2E-42E7-AF63-DE51D44F54B7}" type="slidenum">
              <a:rPr lang="ar-SA" smtClean="0"/>
              <a:pPr/>
              <a:t>151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043206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3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3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1FA93-C5C9-45C4-BF9C-08EA211883F9}" type="slidenum">
              <a:rPr lang="ar-SA" smtClean="0"/>
              <a:pPr/>
              <a:t>152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187653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4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4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DF6B7-F813-4CC1-9987-54E19AA144D4}" type="slidenum">
              <a:rPr lang="ar-SA" smtClean="0"/>
              <a:pPr/>
              <a:t>154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5533625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5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5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67472-08BC-4A9B-9AE6-0FA2A538C68B}" type="slidenum">
              <a:rPr lang="ar-SA" smtClean="0"/>
              <a:pPr/>
              <a:t>155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9715429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6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6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5D2BF-9E27-4426-94B6-DCB2BE7E97A3}" type="slidenum">
              <a:rPr lang="ar-SA" smtClean="0"/>
              <a:pPr/>
              <a:t>156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9260532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7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7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77B5F-0B49-4312-9DED-05C95A5AFD2D}" type="slidenum">
              <a:rPr lang="ar-SA" smtClean="0"/>
              <a:pPr/>
              <a:t>160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369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7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C88C8-823C-4D4C-B477-5FA2A688B41A}" type="slidenum">
              <a:rPr lang="ar-SA" smtClean="0"/>
              <a:pPr/>
              <a:t>43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9218145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8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8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DE537-324A-41F7-8F44-B8BF3A200677}" type="slidenum">
              <a:rPr lang="ar-SA" smtClean="0"/>
              <a:pPr/>
              <a:t>161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4620610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9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9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35101-181C-454D-94A9-90837CF055CF}" type="slidenum">
              <a:rPr lang="ar-SA" smtClean="0"/>
              <a:pPr/>
              <a:t>162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539890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0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0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53CC8-405B-4E8D-935B-2EA3EA55D766}" type="slidenum">
              <a:rPr lang="ar-SA" smtClean="0"/>
              <a:pPr/>
              <a:t>163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122059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1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1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F5697-7A6A-41DD-B032-00F0A1A3DF25}" type="slidenum">
              <a:rPr lang="ar-SA" smtClean="0"/>
              <a:pPr/>
              <a:t>164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944327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2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2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A34A4-2793-42D1-B6C9-C42CD6988EA9}" type="slidenum">
              <a:rPr lang="ar-SA" smtClean="0"/>
              <a:pPr/>
              <a:t>165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991267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3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3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B2698-AD71-4ABC-B132-11CED8E05E68}" type="slidenum">
              <a:rPr lang="ar-SA" smtClean="0"/>
              <a:pPr/>
              <a:t>167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61832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4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4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B46AB-7B10-4B26-B5EA-993A27C5C3FD}" type="slidenum">
              <a:rPr lang="ar-SA" smtClean="0"/>
              <a:pPr/>
              <a:t>168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9022346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5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5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1456C-AEDD-4F03-B570-AB73E6FE63EB}" type="slidenum">
              <a:rPr lang="ar-SA" smtClean="0"/>
              <a:pPr/>
              <a:t>169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6894984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6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6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85F24-BE1A-4898-BC8E-2894E66AFD01}" type="slidenum">
              <a:rPr lang="ar-SA" smtClean="0"/>
              <a:pPr/>
              <a:t>170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003608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7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7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E948A-0AEE-45DE-A84B-9E440AF8541F}" type="slidenum">
              <a:rPr lang="ar-SA" smtClean="0"/>
              <a:pPr/>
              <a:t>171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473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8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DF5E5-4F20-4C92-8005-50F7869D49FE}" type="slidenum">
              <a:rPr lang="ar-SA" smtClean="0"/>
              <a:pPr/>
              <a:t>44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271445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8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8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C3CE0D-EA7F-4F67-80F7-5E5528DBDFA1}" type="slidenum">
              <a:rPr lang="ar-SA" smtClean="0"/>
              <a:pPr/>
              <a:t>172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0426717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9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9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7C1FF-F898-420E-826F-59DEDD7E398C}" type="slidenum">
              <a:rPr lang="ar-SA" smtClean="0"/>
              <a:pPr/>
              <a:t>173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862590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0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0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CEC81-3099-4065-BF67-08EFF0BE70E1}" type="slidenum">
              <a:rPr lang="ar-SA" smtClean="0"/>
              <a:pPr/>
              <a:t>174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53378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1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1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B4379-7D09-4F47-9B2E-C5C2F0B27D36}" type="slidenum">
              <a:rPr lang="ar-SA" smtClean="0"/>
              <a:pPr/>
              <a:t>175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0457342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2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2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64D72-15C7-449C-A29F-0058DFA9B7F8}" type="slidenum">
              <a:rPr lang="ar-SA" smtClean="0"/>
              <a:pPr/>
              <a:t>176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387450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3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3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05C2B-E4F2-4F14-9D60-AF884267996A}" type="slidenum">
              <a:rPr lang="ar-SA" smtClean="0"/>
              <a:pPr/>
              <a:t>177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3727685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4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4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D01138-02A0-44F3-9417-1A20EF267420}" type="slidenum">
              <a:rPr lang="ar-SA" smtClean="0"/>
              <a:pPr/>
              <a:t>178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3896948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5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5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9584F-C4F0-4194-972F-77C23A97BCEE}" type="slidenum">
              <a:rPr lang="ar-SA" smtClean="0"/>
              <a:pPr/>
              <a:t>179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655916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6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6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13C95-3B8B-46E9-988E-124FE76E2F5B}" type="slidenum">
              <a:rPr lang="ar-SA" smtClean="0"/>
              <a:pPr/>
              <a:t>180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2818633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7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7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2D5FA-CDD8-4D86-9AED-ACBB7639D18D}" type="slidenum">
              <a:rPr lang="ar-SA" smtClean="0"/>
              <a:pPr/>
              <a:t>181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1828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9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9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96D2D-2450-43FA-96ED-BC5518F60418}" type="slidenum">
              <a:rPr lang="ar-SA" smtClean="0"/>
              <a:pPr/>
              <a:t>45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282437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8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8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F930E-C92A-412A-BEAB-75B932620231}" type="slidenum">
              <a:rPr lang="ar-SA" smtClean="0"/>
              <a:pPr/>
              <a:t>182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638850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9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9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EBFB4-4E61-4FD3-8C16-F798A5C1060E}" type="slidenum">
              <a:rPr lang="ar-SA" smtClean="0"/>
              <a:pPr/>
              <a:t>183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1751625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58010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30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0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3DBCA-B5CB-4E4D-A6B7-EB608A5743F2}" type="slidenum">
              <a:rPr lang="ar-SA" smtClean="0"/>
              <a:pPr/>
              <a:t>46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247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1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1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49DE1-93EB-4F3B-9F8C-31DC4436B05F}" type="slidenum">
              <a:rPr lang="ar-SA" smtClean="0"/>
              <a:pPr/>
              <a:t>48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898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8B8B5-72C1-4ECE-B96E-0D2F2CAF2B51}" type="slidenum">
              <a:rPr lang="ar-SA" smtClean="0"/>
              <a:pPr/>
              <a:t>49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07169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3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3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E7AEC-4A63-47E7-B3EB-8476A8399E92}" type="slidenum">
              <a:rPr lang="ar-SA" smtClean="0"/>
              <a:pPr/>
              <a:t>50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6043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4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4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DC6EF-20B8-46CC-B79B-E4F737D02602}" type="slidenum">
              <a:rPr lang="ar-SA" smtClean="0"/>
              <a:pPr/>
              <a:t>51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145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974889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5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5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D159F-D604-4F5D-B8CB-777E7FAFAB6D}" type="slidenum">
              <a:rPr lang="ar-SA" smtClean="0"/>
              <a:pPr/>
              <a:t>52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8500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6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F8101-B2CC-42A3-9897-299B9B636C96}" type="slidenum">
              <a:rPr lang="ar-SA" smtClean="0"/>
              <a:pPr/>
              <a:t>53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8710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7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6C600-C852-4FC2-BAE1-B3EDA89045D9}" type="slidenum">
              <a:rPr lang="ar-SA" smtClean="0"/>
              <a:pPr/>
              <a:t>54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81888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9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9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36A1A-3CD2-4178-89DA-C4FB955A6DBD}" type="slidenum">
              <a:rPr lang="ar-SA" smtClean="0"/>
              <a:pPr/>
              <a:t>57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60463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45785-BFFF-431B-818B-261AA27DDEFF}" type="slidenum">
              <a:rPr lang="ar-SA" smtClean="0"/>
              <a:pPr/>
              <a:t>58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08708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1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1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2D2AF-3E6E-4B43-8382-05E8CD427903}" type="slidenum">
              <a:rPr lang="ar-SA" smtClean="0"/>
              <a:pPr/>
              <a:t>59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05424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2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58013-E8EC-44B7-8AD9-C0998949C3E4}" type="slidenum">
              <a:rPr lang="ar-SA" smtClean="0"/>
              <a:pPr/>
              <a:t>60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78321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3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3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CC350B-CC30-4EC4-8882-3DCC9191C9B9}" type="slidenum">
              <a:rPr lang="ar-SA" smtClean="0"/>
              <a:pPr/>
              <a:t>61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01256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4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4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B93AD-3C34-4E20-A497-21B32E5AC296}" type="slidenum">
              <a:rPr lang="ar-SA" smtClean="0"/>
              <a:pPr/>
              <a:t>62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8776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5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FC9FB-D361-4985-B56B-C47CF2E11812}" type="slidenum">
              <a:rPr lang="ar-SA" smtClean="0"/>
              <a:pPr/>
              <a:t>63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088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6097-93CF-406A-BBE9-7D62CC08F96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152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6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0459B-CC8F-48B8-941A-C75CF5DB0A94}" type="slidenum">
              <a:rPr lang="ar-SA" smtClean="0"/>
              <a:pPr/>
              <a:t>64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8383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7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7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785AC-53CB-4C4D-B2A7-951BF65D3357}" type="slidenum">
              <a:rPr lang="ar-SA" smtClean="0"/>
              <a:pPr/>
              <a:t>65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0324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8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D99F7-04CB-4A14-AC1E-47453FD3A16C}" type="slidenum">
              <a:rPr lang="ar-SA" smtClean="0"/>
              <a:pPr/>
              <a:t>66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4209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9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9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1984E-417B-4133-9A1A-54A321C482E7}" type="slidenum">
              <a:rPr lang="ar-SA" smtClean="0"/>
              <a:pPr/>
              <a:t>67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3758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0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B285E-4144-41A6-97A3-C11E4D2AF4B9}" type="slidenum">
              <a:rPr lang="ar-SA" smtClean="0"/>
              <a:pPr/>
              <a:t>68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6117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1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1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F05AA-D521-404F-9DDE-D83B69570458}" type="slidenum">
              <a:rPr lang="ar-SA" smtClean="0"/>
              <a:pPr/>
              <a:t>69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9855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2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40D66-547C-48D9-B1CE-7D693E5CE7FD}" type="slidenum">
              <a:rPr lang="ar-SA" smtClean="0"/>
              <a:pPr/>
              <a:t>70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9747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3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3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AC50E-E247-415C-ADB1-608F83FBCDAA}" type="slidenum">
              <a:rPr lang="ar-SA" smtClean="0"/>
              <a:pPr/>
              <a:t>71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926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4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4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B7800-24F1-4B56-8CA4-4FF086DAA67D}" type="slidenum">
              <a:rPr lang="ar-SA" smtClean="0"/>
              <a:pPr/>
              <a:t>72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80276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5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C4C6C-480C-462B-815F-A773AB9D8D33}" type="slidenum">
              <a:rPr lang="ar-SA" smtClean="0"/>
              <a:pPr/>
              <a:t>73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1578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6097-93CF-406A-BBE9-7D62CC08F96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44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6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6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A9952-3B04-4F78-869E-ECF1CAB79F42}" type="slidenum">
              <a:rPr lang="ar-SA" smtClean="0"/>
              <a:pPr/>
              <a:t>74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78132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7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7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2AE47-E22D-4E2A-A367-9146499E9378}" type="slidenum">
              <a:rPr lang="ar-SA" smtClean="0"/>
              <a:pPr/>
              <a:t>75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9930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8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8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8B361-2F33-4EB7-B49A-54727FE41E58}" type="slidenum">
              <a:rPr lang="ar-SA" smtClean="0"/>
              <a:pPr/>
              <a:t>76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6308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9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98CA4-3A31-45F7-9E63-94D7ECE98C91}" type="slidenum">
              <a:rPr lang="ar-SA" smtClean="0"/>
              <a:pPr/>
              <a:t>77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9841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0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0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A0E70-0201-4E73-87F5-038BC382F5C5}" type="slidenum">
              <a:rPr lang="ar-SA" smtClean="0"/>
              <a:pPr/>
              <a:t>78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45949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1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1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734AF-E042-4945-82CF-6B9B88210A29}" type="slidenum">
              <a:rPr lang="ar-SA" smtClean="0"/>
              <a:pPr/>
              <a:t>79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3615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2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2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28AAD-B7F7-4808-80F2-03EFE6291580}" type="slidenum">
              <a:rPr lang="ar-SA" smtClean="0"/>
              <a:pPr/>
              <a:t>80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0381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3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3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A31CB2-C3D2-4D36-9C55-C3FA8DD73FFF}" type="slidenum">
              <a:rPr lang="ar-SA" smtClean="0"/>
              <a:pPr/>
              <a:t>81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4421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4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4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F81DB-210F-4C98-B723-949302A1168F}" type="slidenum">
              <a:rPr lang="ar-SA" smtClean="0"/>
              <a:pPr/>
              <a:t>82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08026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5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5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BF6C3-9DE0-4238-8718-13D0F470A4BB}" type="slidenum">
              <a:rPr lang="ar-SA" smtClean="0"/>
              <a:pPr/>
              <a:t>83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475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6097-93CF-406A-BBE9-7D62CC08F96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3460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6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6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34FC4-6140-4534-A802-F1D594D0711F}" type="slidenum">
              <a:rPr lang="ar-SA" smtClean="0"/>
              <a:pPr/>
              <a:t>84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9224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7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7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8A88C-08A5-4330-B4C1-CF8E8EB090AF}" type="slidenum">
              <a:rPr lang="ar-SA" smtClean="0"/>
              <a:pPr/>
              <a:t>85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32797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8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8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D05C0-6C9C-4897-97E3-2A65FD281671}" type="slidenum">
              <a:rPr lang="ar-SA" smtClean="0"/>
              <a:pPr/>
              <a:t>86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93887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9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9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48AFE-F5B1-4EA1-8D47-C9AEC4F131F7}" type="slidenum">
              <a:rPr lang="ar-SA" smtClean="0"/>
              <a:pPr/>
              <a:t>87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716786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0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0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1A70B-7A38-420A-9E45-5CA2B8C91AF2}" type="slidenum">
              <a:rPr lang="ar-SA" smtClean="0"/>
              <a:pPr/>
              <a:t>88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9810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1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1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58ED1-AE14-429E-B47E-7C06F840856F}" type="slidenum">
              <a:rPr lang="ar-SA" smtClean="0"/>
              <a:pPr/>
              <a:t>89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883849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2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2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08584-4596-4D7F-978A-9F825277DAA8}" type="slidenum">
              <a:rPr lang="ar-SA" smtClean="0"/>
              <a:pPr/>
              <a:t>90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10335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3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3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07EC9-1037-4BEF-B9BF-B5AA88B757FE}" type="slidenum">
              <a:rPr lang="ar-SA" smtClean="0"/>
              <a:pPr/>
              <a:t>91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004329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4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4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47E79-13A0-4F62-97BB-EE3D0D1855B3}" type="slidenum">
              <a:rPr lang="ar-SA" smtClean="0"/>
              <a:pPr/>
              <a:t>92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3537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5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D98EC-090E-462C-8193-8EE3D73EB731}" type="slidenum">
              <a:rPr lang="ar-SA" smtClean="0"/>
              <a:pPr/>
              <a:t>93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023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FB5307-B476-4400-ADF3-DA157BD4E1A0}" type="slidenum">
              <a:rPr lang="ar-SA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5586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6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6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8E3E1-1833-4170-B540-299186C2E13B}" type="slidenum">
              <a:rPr lang="ar-SA" smtClean="0"/>
              <a:pPr/>
              <a:t>94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843059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7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7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724FE-5BDB-45D4-8A7A-31DDD4E51D44}" type="slidenum">
              <a:rPr lang="ar-SA" smtClean="0"/>
              <a:pPr/>
              <a:t>95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086921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8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8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88D04-A1E1-4BCD-B3C6-02C3485D6D17}" type="slidenum">
              <a:rPr lang="ar-SA" smtClean="0"/>
              <a:pPr/>
              <a:t>96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39483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9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9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CE65F-1F2F-4E69-9BC3-94D7A4266E95}" type="slidenum">
              <a:rPr lang="ar-SA" smtClean="0"/>
              <a:pPr/>
              <a:t>97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97533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0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0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0D99A-25F7-4684-8F0E-650365E4D61E}" type="slidenum">
              <a:rPr lang="ar-SA" smtClean="0"/>
              <a:pPr/>
              <a:t>98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46613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2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2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4DA2C-4729-435B-92AD-37CE9C391539}" type="slidenum">
              <a:rPr lang="ar-SA" smtClean="0"/>
              <a:pPr/>
              <a:t>99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188605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3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3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3B077-2957-40A4-A088-D2FE10B3EFE5}" type="slidenum">
              <a:rPr lang="ar-SA" smtClean="0"/>
              <a:pPr/>
              <a:t>100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032908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4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4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EEDE4-203C-4BF6-83BC-D6FDCC8963DD}" type="slidenum">
              <a:rPr lang="ar-SA" smtClean="0"/>
              <a:pPr/>
              <a:t>101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75208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5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5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C6EAC-1AF4-4C93-BF13-679E045D6D0B}" type="slidenum">
              <a:rPr lang="ar-SA" smtClean="0"/>
              <a:pPr/>
              <a:t>102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398992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6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6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DDA3C-7B11-4193-9DBC-1CA8765A729E}" type="slidenum">
              <a:rPr lang="ar-SA" smtClean="0"/>
              <a:pPr/>
              <a:t>103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0651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503DB-A06C-44E0-84A3-E8FF3FA15483}" type="slidenum">
              <a:rPr lang="ar-SA" smtClean="0"/>
              <a:pPr/>
              <a:t>37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364337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7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7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069E4-C3E2-40D9-9F07-C4A9984F651E}" type="slidenum">
              <a:rPr lang="ar-SA" smtClean="0"/>
              <a:pPr/>
              <a:t>104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265404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8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8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E9F9D-5382-45BD-855E-879F12B5C75C}" type="slidenum">
              <a:rPr lang="ar-SA" smtClean="0"/>
              <a:pPr/>
              <a:t>105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88166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9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9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FE2F-9A4B-4D46-B7A6-5CCE75453CB2}" type="slidenum">
              <a:rPr lang="ar-SA" smtClean="0"/>
              <a:pPr/>
              <a:t>106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74515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0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0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F9FFF-A9DE-45B9-B7A6-33D2E01645ED}" type="slidenum">
              <a:rPr lang="ar-SA" smtClean="0"/>
              <a:pPr/>
              <a:t>107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96663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1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1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2B31F-2E09-4B81-824E-183A64832ADE}" type="slidenum">
              <a:rPr lang="ar-SA" smtClean="0"/>
              <a:pPr/>
              <a:t>108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192930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2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79F5E-98BC-45FC-AEA1-CB33081D9747}" type="slidenum">
              <a:rPr lang="ar-SA" smtClean="0"/>
              <a:pPr/>
              <a:t>109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66345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3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3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A7937-C462-4B03-9309-CC457ED22F2B}" type="slidenum">
              <a:rPr lang="ar-SA" smtClean="0"/>
              <a:pPr/>
              <a:t>110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08968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4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4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72AE5-359B-4F16-A8E6-10B5A7219A61}" type="slidenum">
              <a:rPr lang="ar-SA" smtClean="0"/>
              <a:pPr/>
              <a:t>111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190268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5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5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78A3E-131F-456F-8AD6-70A73C04AF40}" type="slidenum">
              <a:rPr lang="ar-SA" smtClean="0"/>
              <a:pPr/>
              <a:t>112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980165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6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6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0D968-2A8E-4210-8820-3C208D55143F}" type="slidenum">
              <a:rPr lang="ar-SA" smtClean="0"/>
              <a:pPr/>
              <a:t>113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0077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3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C1FD4-0B32-49A8-95CA-09486C12757C}" type="slidenum">
              <a:rPr lang="ar-SA" smtClean="0"/>
              <a:pPr/>
              <a:t>38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424099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7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7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FD7C0-242D-4224-BC3C-FCA1BEF63931}" type="slidenum">
              <a:rPr lang="ar-SA" smtClean="0"/>
              <a:pPr/>
              <a:t>114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5024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8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8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51A3C-D6C8-4EAD-BD99-29E091B719CA}" type="slidenum">
              <a:rPr lang="ar-SA" smtClean="0"/>
              <a:pPr/>
              <a:t>115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0417248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9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9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7FED0-F975-4D2E-8E19-D783C269182C}" type="slidenum">
              <a:rPr lang="ar-SA" smtClean="0"/>
              <a:pPr/>
              <a:t>116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66280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0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0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6E29C-85EC-4C44-9138-D2F6BB7FE27E}" type="slidenum">
              <a:rPr lang="ar-SA" smtClean="0"/>
              <a:pPr/>
              <a:t>118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23076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49BA8-CE78-4051-9508-D6F9564F93FD}" type="slidenum">
              <a:rPr lang="ar-SA" smtClean="0"/>
              <a:pPr/>
              <a:t>119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328669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2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2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8241A-DEDF-477D-AAE5-30666B8B62C5}" type="slidenum">
              <a:rPr lang="ar-SA" smtClean="0"/>
              <a:pPr/>
              <a:t>120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1939332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3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3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9904A-B911-4775-92AC-DBAF3C176717}" type="slidenum">
              <a:rPr lang="ar-SA" smtClean="0"/>
              <a:pPr/>
              <a:t>121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88303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4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4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8F778-58ED-481C-AC6A-0459D6D034CA}" type="slidenum">
              <a:rPr lang="ar-SA" smtClean="0"/>
              <a:pPr/>
              <a:t>122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0275711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5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5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E9CC6-9187-4B4D-8610-216EEF8896E2}" type="slidenum">
              <a:rPr lang="ar-SA" smtClean="0"/>
              <a:pPr/>
              <a:t>123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882943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6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6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7EDE0-8B11-43C2-8DCB-6F4BD07B8686}" type="slidenum">
              <a:rPr lang="ar-SA" smtClean="0"/>
              <a:pPr/>
              <a:t>124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9296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FAEBC-1FB8-4373-AB1D-A8DE49549A6A}" type="slidenum">
              <a:rPr lang="ar-SA" smtClean="0"/>
              <a:pPr/>
              <a:t>39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5203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7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5F5C3-4DEE-482E-B009-4432542DAA03}" type="slidenum">
              <a:rPr lang="ar-SA" smtClean="0"/>
              <a:pPr/>
              <a:t>125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1248636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8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8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42657-9DBF-48C6-B674-CEF38EC4F777}" type="slidenum">
              <a:rPr lang="ar-SA" smtClean="0"/>
              <a:pPr/>
              <a:t>126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74254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9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9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FAC8A-F898-4482-A3B9-6B29CB820996}" type="slidenum">
              <a:rPr lang="ar-SA" smtClean="0"/>
              <a:pPr/>
              <a:t>127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466564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0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0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6735B-C170-4946-916F-D7E9FF2D8920}" type="slidenum">
              <a:rPr lang="ar-SA" smtClean="0"/>
              <a:pPr/>
              <a:t>128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01536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1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1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2B7D2-645C-43D2-8023-34045AEE1BB1}" type="slidenum">
              <a:rPr lang="ar-SA" smtClean="0"/>
              <a:pPr/>
              <a:t>129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443531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2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2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65923-71EC-4C7A-895A-BDB0BBA00A6E}" type="slidenum">
              <a:rPr lang="ar-SA" smtClean="0"/>
              <a:pPr/>
              <a:t>130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1321750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3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999F2-52D7-42B2-8494-C19470267F90}" type="slidenum">
              <a:rPr lang="ar-SA" smtClean="0"/>
              <a:pPr/>
              <a:t>131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908099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4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4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BFBB5-EABF-4896-B8BB-409FBB3BD969}" type="slidenum">
              <a:rPr lang="ar-SA" smtClean="0"/>
              <a:pPr/>
              <a:t>132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712904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5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5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FE0F8-89A7-47F2-85CC-686B6270AC7E}" type="slidenum">
              <a:rPr lang="ar-SA" smtClean="0"/>
              <a:pPr/>
              <a:t>133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6914345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6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6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C918D-0FB6-42AD-BB1A-B1A800937A80}" type="slidenum">
              <a:rPr lang="ar-SA" smtClean="0"/>
              <a:pPr/>
              <a:t>134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662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9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9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9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0AD51D-D252-4F70-83E4-FDDCED12E1B9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FF1E6FC-446D-4F63-9BDE-12CC3FE2A8F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8AFAF-D9ED-4F25-AC6D-69F001F3DFDE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2E542-F5E7-4185-B418-016DD04B8D2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49" y="1219200"/>
            <a:ext cx="1771651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1" y="1219200"/>
            <a:ext cx="5162551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09EB2-2072-4D5E-96DB-43D046977EFD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A1352-C604-495B-B927-04850CF01F4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7E98-7A2E-4939-82D4-0EF83E70CE21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8027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753-B9C2-42F8-B4B9-893D71087B87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1479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C24-5F85-4028-92ED-B5C6618515F3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20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1631-6A51-4FD7-8EDD-B5D0BFEBA72D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3608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7A4-5C6D-4C30-9201-0763A070CBE4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742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2D4D-EC1C-47BA-8797-B22C65A6B23A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80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D04B-12B4-478A-81B5-17A6869AC441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95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D675-FCF3-48A9-BA96-AEFDB946ADC7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993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DA625-4504-47EC-A2E7-BE337088B9FC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06B0-1F8D-4F10-8692-781D4B5C59E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DE9D-671F-4B03-9B9F-ABCDEB9A1780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44935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9545-7500-40CF-8BCC-B72762157FA0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18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AD53-4140-4877-B7BE-D69CCF4F127A}" type="datetime1">
              <a:rPr lang="en-US" smtClean="0">
                <a:solidFill>
                  <a:srgbClr val="696464"/>
                </a:solidFill>
              </a:rPr>
              <a:pPr/>
              <a:t>9/13/2015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6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08C6-4FB1-4156-8EC1-B02E23362F7C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E1FB0-292C-4796-BAB5-E7E725CB803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1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1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E0DF6-F477-46D9-BBBA-FC51273577AE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5736-E86D-41DD-BFBC-BC4CD3B0848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B139-EB2D-49CB-AD55-4C8CFFB6AC7B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7D5A0-1D5D-4567-9CB2-62BBD41CEBD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CBCA2-B939-4ABF-81CD-246909663E52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1E03B-97A1-4039-8681-CC65122A71A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E5FE2-366C-46D4-A7E2-6C51C5C29603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5706-09CA-4A5D-8DF7-E559B13E2E4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A1844-17CB-4089-9D8D-24FFD6A26143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B2168-BDDB-435E-B75D-2FD8D064F36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6AAA-80CC-4AE6-A2B2-8C32F70AC86B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1B7C3-7533-4416-A867-4A8ABFEBF41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103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4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rtl="0">
              <a:defRPr kumimoji="0" sz="1200" smtClean="0">
                <a:solidFill>
                  <a:schemeClr val="folHlin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A8D66D64-77BF-49E3-82BE-D5BC8EF3FDAE}" type="datetime8">
              <a:rPr lang="fa-IR" smtClean="0"/>
              <a:pPr>
                <a:defRPr/>
              </a:pPr>
              <a:t>15/سپتامبر/13</a:t>
            </a:fld>
            <a:endParaRPr lang="en-US" dirty="0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4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>
              <a:defRPr kumimoji="0" sz="1200" smtClean="0">
                <a:solidFill>
                  <a:schemeClr val="folHlin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kumimoji="0" sz="2800" b="1">
                <a:solidFill>
                  <a:schemeClr val="bg1"/>
                </a:solidFill>
                <a:latin typeface="+mn-lt"/>
                <a:cs typeface="Tahoma" pitchFamily="34" charset="0"/>
              </a:defRPr>
            </a:lvl1pPr>
          </a:lstStyle>
          <a:p>
            <a:pPr>
              <a:defRPr/>
            </a:pPr>
            <a:fld id="{360C0CC5-AF06-498C-B5DE-A820F273401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50000">
              <a:schemeClr val="bg2">
                <a:shade val="80000"/>
                <a:satMod val="155000"/>
              </a:schemeClr>
            </a:gs>
            <a:gs pos="100000">
              <a:schemeClr val="bg2">
                <a:tint val="95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23DF7AEC-4D34-4185-968D-3994F2A62365}" type="datetime1">
              <a:rPr lang="en-US" smtClean="0">
                <a:solidFill>
                  <a:srgbClr val="696464"/>
                </a:solidFill>
                <a:latin typeface="Perpetua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9/13/2015</a:t>
            </a:fld>
            <a:endParaRPr lang="en-US" dirty="0">
              <a:solidFill>
                <a:srgbClr val="696464"/>
              </a:solidFill>
              <a:latin typeface="Perpetu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696464"/>
              </a:solidFill>
              <a:latin typeface="Perpetu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E1474B7F-699C-48C7-A777-2DE7E9747732}" type="slidenum">
              <a:rPr lang="en-US" smtClean="0"/>
              <a:pPr rtl="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4415" y="1928803"/>
            <a:ext cx="7772400" cy="1785950"/>
          </a:xfrm>
        </p:spPr>
        <p:txBody>
          <a:bodyPr/>
          <a:lstStyle/>
          <a:p>
            <a:pPr algn="r" rtl="0" eaLnBrk="1" hangingPunct="1"/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>                 دانشگاه صنعتي اصفهان</a:t>
            </a: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>         </a:t>
            </a: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>    دانشكده صنايع و مركز برنامه ريزي سيستمها</a:t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  <a:t/>
            </a:r>
            <a:b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</a:br>
            <a: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  <a:t> </a:t>
            </a:r>
            <a:b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</a:br>
            <a:r>
              <a:rPr lang="en-US" sz="3600" dirty="0" smtClean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  <a:t>         </a:t>
            </a:r>
            <a:r>
              <a:rPr lang="fa-IR" sz="3600" dirty="0" smtClean="0">
                <a:cs typeface="Tahoma" pitchFamily="34" charset="0"/>
              </a:rPr>
              <a:t>برنامه ريزي نگهداري و تعميرات   </a:t>
            </a:r>
            <a:r>
              <a:rPr lang="en-US" sz="3600" dirty="0" smtClean="0">
                <a:cs typeface="Tahoma" pitchFamily="34" charset="0"/>
              </a:rPr>
              <a:t/>
            </a:r>
            <a:br>
              <a:rPr lang="en-US" sz="3600" dirty="0" smtClean="0">
                <a:cs typeface="Tahoma" pitchFamily="34" charset="0"/>
              </a:rPr>
            </a:br>
            <a:r>
              <a:rPr lang="en-US" sz="3600" dirty="0" smtClean="0">
                <a:cs typeface="Tahoma" pitchFamily="34" charset="0"/>
              </a:rPr>
              <a:t/>
            </a:r>
            <a:br>
              <a:rPr lang="en-US" sz="3600" dirty="0" smtClean="0">
                <a:cs typeface="Tahoma" pitchFamily="34" charset="0"/>
              </a:rPr>
            </a:br>
            <a:r>
              <a:rPr lang="en-US" sz="3600" dirty="0" smtClean="0">
                <a:cs typeface="Tahoma" pitchFamily="34" charset="0"/>
              </a:rPr>
              <a:t>1394 </a:t>
            </a:r>
            <a:r>
              <a:rPr lang="en-US" sz="3600" dirty="0" smtClean="0">
                <a:cs typeface="Tahoma" pitchFamily="34" charset="0"/>
              </a:rPr>
              <a:t>– </a:t>
            </a:r>
            <a:r>
              <a:rPr lang="en-US" sz="3600" dirty="0" smtClean="0">
                <a:cs typeface="Tahoma" pitchFamily="34" charset="0"/>
              </a:rPr>
              <a:t>1                      </a:t>
            </a:r>
            <a:r>
              <a:rPr lang="fa-IR" sz="3600" dirty="0" smtClean="0">
                <a:cs typeface="Tahoma" pitchFamily="34" charset="0"/>
              </a:rPr>
              <a:t>  </a:t>
            </a:r>
            <a:r>
              <a:rPr lang="fa-IR" sz="3600" dirty="0" smtClean="0">
                <a:cs typeface="Tahoma" pitchFamily="34" charset="0"/>
              </a:rPr>
              <a:t/>
            </a:r>
            <a:br>
              <a:rPr lang="fa-IR" sz="3600" dirty="0" smtClean="0">
                <a:cs typeface="Tahoma" pitchFamily="34" charset="0"/>
              </a:rPr>
            </a:br>
            <a:r>
              <a:rPr lang="fa-IR" sz="3600" dirty="0" smtClean="0">
                <a:cs typeface="Tahoma" pitchFamily="34" charset="0"/>
              </a:rPr>
              <a:t/>
            </a:r>
            <a:br>
              <a:rPr lang="fa-IR" sz="3600" dirty="0" smtClean="0">
                <a:cs typeface="Tahoma" pitchFamily="34" charset="0"/>
              </a:rPr>
            </a:br>
            <a:r>
              <a:rPr lang="fa-IR" sz="3600" dirty="0" smtClean="0">
                <a:cs typeface="Tahoma" pitchFamily="34" charset="0"/>
              </a:rPr>
              <a:t/>
            </a:r>
            <a:br>
              <a:rPr lang="fa-IR" sz="3600" dirty="0" smtClean="0">
                <a:cs typeface="Tahoma" pitchFamily="34" charset="0"/>
              </a:rPr>
            </a:br>
            <a:r>
              <a:rPr lang="fa-IR" sz="3600" dirty="0" smtClean="0">
                <a:cs typeface="Tahoma" pitchFamily="34" charset="0"/>
              </a:rPr>
              <a:t/>
            </a:r>
            <a:br>
              <a:rPr lang="fa-IR" sz="3600" dirty="0" smtClean="0">
                <a:cs typeface="Tahoma" pitchFamily="34" charset="0"/>
              </a:rPr>
            </a:br>
            <a:endParaRPr lang="en-US" sz="3600" dirty="0" smtClean="0"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609600" cy="609600"/>
          </a:xfrm>
        </p:spPr>
        <p:txBody>
          <a:bodyPr/>
          <a:lstStyle/>
          <a:p>
            <a:fld id="{E1474B7F-699C-48C7-A777-2DE7E9747732}" type="slidenum">
              <a:rPr lang="en-US" sz="2400" smtClean="0"/>
              <a:pPr/>
              <a:t>10</a:t>
            </a:fld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324600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يکي </a:t>
            </a:r>
            <a:r>
              <a:rPr lang="fa-IR" sz="2400" dirty="0">
                <a:cs typeface="2  Titr" pitchFamily="2" charset="-78"/>
              </a:rPr>
              <a:t>از تخصص </a:t>
            </a:r>
            <a:r>
              <a:rPr lang="fa-IR" sz="2400" dirty="0" smtClean="0">
                <a:cs typeface="2  Titr" pitchFamily="2" charset="-78"/>
              </a:rPr>
              <a:t>هاي </a:t>
            </a:r>
            <a:r>
              <a:rPr lang="fa-IR" sz="2400" dirty="0">
                <a:cs typeface="2  Titr" pitchFamily="2" charset="-78"/>
              </a:rPr>
              <a:t>مهندسان </a:t>
            </a:r>
            <a:r>
              <a:rPr lang="fa-IR" sz="2400" dirty="0" smtClean="0">
                <a:cs typeface="2  Titr" pitchFamily="2" charset="-78"/>
              </a:rPr>
              <a:t>صنايع،  </a:t>
            </a:r>
            <a:r>
              <a:rPr lang="fa-IR" sz="2400" dirty="0" smtClean="0">
                <a:solidFill>
                  <a:srgbClr val="7030A0"/>
                </a:solidFill>
                <a:cs typeface="2  Titr" pitchFamily="2" charset="-78"/>
              </a:rPr>
              <a:t>نگهداري و تعميرات </a:t>
            </a:r>
            <a:r>
              <a:rPr lang="fa-IR" sz="2400" dirty="0" smtClean="0">
                <a:cs typeface="2  Titr" pitchFamily="2" charset="-78"/>
              </a:rPr>
              <a:t>تجهيزات</a:t>
            </a:r>
            <a:r>
              <a:rPr lang="fa-IR" sz="2400" dirty="0" smtClean="0">
                <a:solidFill>
                  <a:srgbClr val="7030A0"/>
                </a:solidFill>
                <a:cs typeface="2  Titr" pitchFamily="2" charset="-78"/>
              </a:rPr>
              <a:t> </a:t>
            </a:r>
            <a:r>
              <a:rPr lang="fa-IR" sz="2400" dirty="0">
                <a:cs typeface="2  Titr" pitchFamily="2" charset="-78"/>
              </a:rPr>
              <a:t>و استمرار کارکرد آنها و کاهش موثر و </a:t>
            </a:r>
            <a:r>
              <a:rPr lang="fa-IR" sz="2400" dirty="0" smtClean="0">
                <a:cs typeface="2  Titr" pitchFamily="2" charset="-78"/>
              </a:rPr>
              <a:t>کاراي </a:t>
            </a:r>
            <a:r>
              <a:rPr lang="fa-IR" sz="2400" dirty="0">
                <a:cs typeface="2  Titr" pitchFamily="2" charset="-78"/>
              </a:rPr>
              <a:t>توقفات </a:t>
            </a:r>
            <a:r>
              <a:rPr lang="fa-IR" sz="2400" dirty="0" smtClean="0">
                <a:cs typeface="2  Titr" pitchFamily="2" charset="-78"/>
              </a:rPr>
              <a:t>ماشين آلات، تجهيزات </a:t>
            </a:r>
            <a:r>
              <a:rPr lang="fa-IR" sz="2400" dirty="0">
                <a:cs typeface="2  Titr" pitchFamily="2" charset="-78"/>
              </a:rPr>
              <a:t>و دستگاه </a:t>
            </a:r>
            <a:r>
              <a:rPr lang="fa-IR" sz="2400" dirty="0" smtClean="0">
                <a:cs typeface="2  Titr" pitchFamily="2" charset="-78"/>
              </a:rPr>
              <a:t>هاي </a:t>
            </a:r>
            <a:r>
              <a:rPr lang="fa-IR" sz="2400" dirty="0">
                <a:cs typeface="2  Titr" pitchFamily="2" charset="-78"/>
              </a:rPr>
              <a:t>موجود در خط </a:t>
            </a:r>
            <a:r>
              <a:rPr lang="fa-IR" sz="2400" dirty="0" smtClean="0">
                <a:cs typeface="2  Titr" pitchFamily="2" charset="-78"/>
              </a:rPr>
              <a:t>توليد </a:t>
            </a:r>
            <a:r>
              <a:rPr lang="fa-IR" sz="2400" dirty="0">
                <a:cs typeface="2  Titr" pitchFamily="2" charset="-78"/>
              </a:rPr>
              <a:t>کارخانجات و کارگاه </a:t>
            </a:r>
            <a:r>
              <a:rPr lang="fa-IR" sz="2400" dirty="0" smtClean="0">
                <a:cs typeface="2  Titr" pitchFamily="2" charset="-78"/>
              </a:rPr>
              <a:t>هاي صنعتي </a:t>
            </a:r>
            <a:r>
              <a:rPr lang="fa-IR" sz="2400" dirty="0">
                <a:cs typeface="2  Titr" pitchFamily="2" charset="-78"/>
              </a:rPr>
              <a:t>است. </a:t>
            </a:r>
            <a:endParaRPr lang="fa-IR" sz="2400" dirty="0" smtClean="0">
              <a:cs typeface="2  Titr" pitchFamily="2" charset="-78"/>
            </a:endParaRPr>
          </a:p>
          <a:p>
            <a:pPr marL="0" indent="0" algn="just" rtl="1">
              <a:lnSpc>
                <a:spcPct val="200000"/>
              </a:lnSpc>
              <a:buNone/>
            </a:pPr>
            <a:endParaRPr lang="fa-IR" sz="1400" dirty="0">
              <a:cs typeface="2  Titr" pitchFamily="2" charset="-78"/>
            </a:endParaRPr>
          </a:p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اغلب </a:t>
            </a:r>
            <a:r>
              <a:rPr lang="fa-IR" sz="2400" dirty="0">
                <a:cs typeface="2  Titr" pitchFamily="2" charset="-78"/>
              </a:rPr>
              <a:t>ما در مواجهه با </a:t>
            </a:r>
            <a:r>
              <a:rPr lang="fa-IR" sz="2400" dirty="0" smtClean="0">
                <a:cs typeface="2  Titr" pitchFamily="2" charset="-78"/>
              </a:rPr>
              <a:t>چنين مسايلي سعي مي کنيم </a:t>
            </a:r>
            <a:r>
              <a:rPr lang="fa-IR" sz="2400" dirty="0">
                <a:cs typeface="2  Titr" pitchFamily="2" charset="-78"/>
              </a:rPr>
              <a:t>از روش ساده </a:t>
            </a:r>
            <a:r>
              <a:rPr lang="fa-IR" sz="2400" dirty="0" smtClean="0">
                <a:cs typeface="2  Titr" pitchFamily="2" charset="-78"/>
              </a:rPr>
              <a:t>سعي </a:t>
            </a:r>
            <a:r>
              <a:rPr lang="fa-IR" sz="2400" dirty="0">
                <a:cs typeface="2  Titr" pitchFamily="2" charset="-78"/>
              </a:rPr>
              <a:t>وخطا در </a:t>
            </a:r>
            <a:r>
              <a:rPr lang="fa-IR" sz="2400" dirty="0" smtClean="0">
                <a:cs typeface="2  Titr" pitchFamily="2" charset="-78"/>
              </a:rPr>
              <a:t>تحليل </a:t>
            </a:r>
            <a:r>
              <a:rPr lang="fa-IR" sz="2400" dirty="0">
                <a:cs typeface="2  Titr" pitchFamily="2" charset="-78"/>
              </a:rPr>
              <a:t>آن استفاده </a:t>
            </a:r>
            <a:r>
              <a:rPr lang="fa-IR" sz="2400" dirty="0" smtClean="0">
                <a:cs typeface="2  Titr" pitchFamily="2" charset="-78"/>
              </a:rPr>
              <a:t>کنيم </a:t>
            </a:r>
            <a:r>
              <a:rPr lang="fa-IR" sz="2400" dirty="0">
                <a:cs typeface="2  Titr" pitchFamily="2" charset="-78"/>
              </a:rPr>
              <a:t>: </a:t>
            </a:r>
            <a:endParaRPr lang="fa-IR" sz="2400" dirty="0" smtClean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393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81883A4-2E80-49B1-A5CA-26E3BEE1BE37}" type="slidenum">
              <a:rPr lang="ar-SA" smtClean="0">
                <a:latin typeface="Arial" charset="0"/>
              </a:rPr>
              <a:pPr/>
              <a:t>100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0108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گزينش صحيح و تعليم و تربيت کارکنان بخش نت اهميت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زيادي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هماهنگي بين بخش توليد و نت :</a:t>
            </a:r>
            <a:endParaRPr lang="en-US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تماس مداوم و همکاري نزديک بين برنامه ريزان نت 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برنامه ريزان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توليد در موارد زير ضروري است :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1- در خواست خدمات از طرف سرپرستان توليد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2- به تعويق افتادن يک فعاليت توليدي بعلت اشتغال به کار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کارکنان بخش نت ( مثلاً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اشتغال به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کار اضطراري )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2BE92F-6A47-4A41-87B2-5E848A92A91B}" type="slidenum">
              <a:rPr lang="ar-SA" smtClean="0">
                <a:latin typeface="Arial" charset="0"/>
              </a:rPr>
              <a:pPr/>
              <a:t>101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85723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3- به تعويق افتادن يک فعاليت ( تعميراتي ) به علت تغيير در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برنامه توليد ماشين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4- بازرسي منظم ماشين آلات در حال کار توسط 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کارکنان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5- کسب اطلاعات در مورد کار ماشين ها از اپراتور ها  ( ي توليد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6- توصيه هاي فني توسط کارکنان نت به اپراتور هاي توليد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8FD2A6-DFC3-4072-83CF-5661130A2492}" type="slidenum">
              <a:rPr lang="ar-SA" smtClean="0">
                <a:latin typeface="Arial" charset="0"/>
              </a:rPr>
              <a:pPr/>
              <a:t>102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0108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مزاياي ارتباط مؤثر دو گروه فوق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1- آشنايي اپراتورهاي توليد با نقص يابي ماشين , سبب کاهش دفعات در خواست سرويس مي گردد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2- با افزايش سطح آگاهي اپراتورهاي توليد پيرامون اصول فني ماشين , توجه به ارزش و اهميت ماشين بيشتر مي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BA0CFD-10FA-4F10-BA3A-92CC0CA07041}" type="slidenum">
              <a:rPr lang="ar-SA" smtClean="0">
                <a:latin typeface="Arial" charset="0"/>
              </a:rPr>
              <a:pPr/>
              <a:t>103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3- شناخت مواد و شرايط مختلف محيط که مي تواند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اثر نامطلوب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 کار ماشين داشته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4- همکاري در زمينه هاي عيب يابي و تعمير، بين 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اپراتور هاي توليد و تعميرکاران به وجود مي آيد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5- تميزي و پاکيزي ماشين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0E5A33-AC98-423A-929B-CCD5C3476AA4}" type="slidenum">
              <a:rPr lang="ar-SA" smtClean="0">
                <a:latin typeface="Arial" charset="0"/>
              </a:rPr>
              <a:pPr/>
              <a:t>104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وظايف مهندس برنامه ريز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1- استخراج برنامه ي زمان بندي نت از کاتالوگ ها جهت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پايه گذاري برنامه هاي زمان بندي اصلي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2- تهيه ساير اطلاعات فني جهت تکميل برنامه هاي زمان بندي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3- تعيين فعاليت هاي روزانه , هفتگي , ماهانه و . . . و ساير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فعاليت هاي لازم جهت نت ماشين , مبتني بر تجربيات شخصي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و نيز بر اساس مطالعه ماشين و بررسي مشخصات و نقشه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فني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2AD743-242E-431D-B3B9-D57DE57D24CB}" type="slidenum">
              <a:rPr lang="ar-SA" smtClean="0">
                <a:latin typeface="Arial" charset="0"/>
              </a:rPr>
              <a:pPr/>
              <a:t>105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مشاغل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چه عواملي باعث ترک افراد متخصص از بخش نت و ممانعت از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جذب و پايداري نيروهاي جديد به بخش نت مي شود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کار در تعطيلات آخر هفته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ممکن است تعميرات جزئي و يا کلي ( به علت عدم برنامه ريزي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صحيح فعاليت هاي بخش نت , مثلاً جور نبودن وسايل و قطعات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يدکي و يا هماهنگي نداشتن امور ديگر ) در تعطيلات پايان هفته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D9680E-9B1D-449F-A5E2-9AE43694B7A7}" type="slidenum">
              <a:rPr lang="ar-SA" smtClean="0">
                <a:latin typeface="Arial" charset="0"/>
              </a:rPr>
              <a:pPr/>
              <a:t>106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07791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وضع دستمزد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دستمزدها ( در چارچوب برنامه هاي مطالعه کار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تواند باعث پيدايش ثبات بيشتر در اين بخش گردد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همچنين در مورد کارهاي بدون برنامه ريزي قبلي , در نظر گرفتن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پاداش و تشويق مي تواند موجب بهبود وضع کاري افراد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5442D5E-1F3A-476C-8E3C-A014ADDDFA30}" type="slidenum">
              <a:rPr lang="ar-SA" smtClean="0">
                <a:latin typeface="Arial" charset="0"/>
              </a:rPr>
              <a:pPr/>
              <a:t>107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8597" y="928670"/>
            <a:ext cx="7991475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عدم توجه به کارکنان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عدم توجه به کارکنان نت در زمينه هاي آموزش , سازمان دهي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. . . موجب جذب اين افراد به مشاغل ديگر مي شود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5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جهت کاهش ميزان آشفتگي و نابساماني در بخش نت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5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فراهم ساختن اطلاعات دقيق در زمينه هاي فني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ايجاد تشکيلات قوي براي فراهم کردن ابزارها , وسايل و قطعات يدکي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 کارگيري يک سيستم کنترل مناسب جهت حصول اطمينان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از اينکه کليه امور در جهت اهداف کارخانه است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6C52DE-EFB2-4F0F-8B20-47AC9575A8E3}" type="slidenum">
              <a:rPr lang="ar-SA" smtClean="0">
                <a:latin typeface="Arial" charset="0"/>
              </a:rPr>
              <a:pPr/>
              <a:t>108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7"/>
            <a:ext cx="8208963" cy="457203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شرايط کاري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بهبود وضع و موقعيت بخش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بهبود امکانات بخش نت مثل فراهم آوردن لباس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محل استراحت , کمد مناسب , امکانات جهت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استحمام افراد , کمک به رفاه شخصي , آموزش و . . .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82D100-D5D0-4800-99EE-8E11F008651A}" type="slidenum">
              <a:rPr lang="ar-SA" smtClean="0">
                <a:latin typeface="Arial" charset="0"/>
              </a:rPr>
              <a:pPr/>
              <a:t>109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000108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ويژگيهاي اخلاقي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b="1" i="1" u="sng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نت ( سازماندهي امور نت ) يکي از مهمترين قست ها ؛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کارکنان نت : عامل تعيين کننده و اساسي در کارايي سيستم ( صنعتي )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7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تحرک کار در قسمت توليد توسط ماشينهاست بنابراين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تحرک افراد توسط حرکت ماشينها کنترل مي شود .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تحرک کار در قسمت نت , توسط افراد ايجاد مي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609600" cy="609600"/>
          </a:xfrm>
        </p:spPr>
        <p:txBody>
          <a:bodyPr/>
          <a:lstStyle/>
          <a:p>
            <a:fld id="{E1474B7F-699C-48C7-A777-2DE7E9747732}" type="slidenum">
              <a:rPr lang="en-US" sz="2400" smtClean="0"/>
              <a:pPr/>
              <a:t>11</a:t>
            </a:fld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8904"/>
            <a:ext cx="8991600" cy="6524297"/>
          </a:xfrm>
        </p:spPr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2400" i="1" u="sng" dirty="0">
                <a:solidFill>
                  <a:srgbClr val="002060"/>
                </a:solidFill>
                <a:cs typeface="2  Titr" pitchFamily="2" charset="-78"/>
              </a:rPr>
              <a:t>روش ساده </a:t>
            </a:r>
            <a:r>
              <a:rPr lang="fa-IR" sz="2400" i="1" u="sng" dirty="0" smtClean="0">
                <a:solidFill>
                  <a:srgbClr val="002060"/>
                </a:solidFill>
                <a:cs typeface="2  Titr" pitchFamily="2" charset="-78"/>
              </a:rPr>
              <a:t>سعي وخطا</a:t>
            </a:r>
            <a:r>
              <a:rPr lang="fa-IR" sz="2400" i="1" dirty="0" smtClean="0">
                <a:solidFill>
                  <a:srgbClr val="002060"/>
                </a:solidFill>
                <a:cs typeface="2  Titr" pitchFamily="2" charset="-78"/>
              </a:rPr>
              <a:t>: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توليد مي کنيم و توليد مي کنيم.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هر وقت ماشيني خراب شد، به هر قيمتي شده تعميرش مي کنيم و آن را به چرخه توليد باز مي گردانيم و در اين راه از هيچ کوششي دريغ نمي کنيم.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تا وقتي تجهيزاتي خراب نشده اند لازم نيست نگران باشيم و لازم نيست بيهوده هزينه اي به سازمان تحميل کنيم. 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fa-IR" sz="1500" dirty="0">
              <a:cs typeface="2  Titr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متاسفانه اين روش، روش صحيح و مناسبي نيست و ثابت شده که پر هزينه ترين روش است!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fa-IR" sz="2400" dirty="0">
              <a:cs typeface="2  Titr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>
                <a:solidFill>
                  <a:srgbClr val="A70972"/>
                </a:solidFill>
                <a:cs typeface="2  Titr" pitchFamily="2" charset="-78"/>
              </a:rPr>
              <a:t>برنامه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ريزي نگهداري </a:t>
            </a:r>
            <a:r>
              <a:rPr lang="fa-IR" sz="2400" dirty="0">
                <a:solidFill>
                  <a:srgbClr val="A70972"/>
                </a:solidFill>
                <a:cs typeface="2  Titr" pitchFamily="2" charset="-78"/>
              </a:rPr>
              <a:t>و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تعميرات </a:t>
            </a:r>
            <a:r>
              <a:rPr lang="fa-IR" sz="2400" dirty="0" smtClean="0">
                <a:cs typeface="2  Titr" pitchFamily="2" charset="-78"/>
              </a:rPr>
              <a:t>و کاهش هزينه هاي مربوطه مساله ي مهمي در </a:t>
            </a:r>
            <a:r>
              <a:rPr lang="fa-IR" sz="2400" dirty="0">
                <a:cs typeface="2  Titr" pitchFamily="2" charset="-78"/>
              </a:rPr>
              <a:t>اغلب </a:t>
            </a:r>
            <a:r>
              <a:rPr lang="fa-IR" sz="2400" dirty="0" smtClean="0">
                <a:cs typeface="2  Titr" pitchFamily="2" charset="-78"/>
              </a:rPr>
              <a:t>واحدهاي صنعتي </a:t>
            </a:r>
            <a:r>
              <a:rPr lang="fa-IR" sz="2400" dirty="0">
                <a:cs typeface="2  Titr" pitchFamily="2" charset="-78"/>
              </a:rPr>
              <a:t>است و عدم بهره </a:t>
            </a:r>
            <a:r>
              <a:rPr lang="fa-IR" sz="2400" dirty="0" smtClean="0">
                <a:cs typeface="2  Titr" pitchFamily="2" charset="-78"/>
              </a:rPr>
              <a:t>گيري </a:t>
            </a:r>
            <a:r>
              <a:rPr lang="fa-IR" sz="2400" dirty="0">
                <a:cs typeface="2  Titr" pitchFamily="2" charset="-78"/>
              </a:rPr>
              <a:t>از </a:t>
            </a:r>
            <a:r>
              <a:rPr lang="fa-IR" sz="2400" dirty="0">
                <a:solidFill>
                  <a:srgbClr val="A70972"/>
                </a:solidFill>
                <a:cs typeface="2  Titr" pitchFamily="2" charset="-78"/>
              </a:rPr>
              <a:t>روش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هاي علمي </a:t>
            </a:r>
            <a:r>
              <a:rPr lang="fa-IR" sz="2400" dirty="0">
                <a:cs typeface="2  Titr" pitchFamily="2" charset="-78"/>
              </a:rPr>
              <a:t>در حل آن </a:t>
            </a:r>
            <a:r>
              <a:rPr lang="fa-IR" sz="2400" dirty="0" smtClean="0">
                <a:cs typeface="2  Titr" pitchFamily="2" charset="-78"/>
              </a:rPr>
              <a:t>مي </a:t>
            </a:r>
            <a:r>
              <a:rPr lang="fa-IR" sz="2400" dirty="0">
                <a:cs typeface="2  Titr" pitchFamily="2" charset="-78"/>
              </a:rPr>
              <a:t>تواند </a:t>
            </a:r>
            <a:r>
              <a:rPr lang="fa-IR" sz="2400" dirty="0" smtClean="0">
                <a:solidFill>
                  <a:srgbClr val="FF0000"/>
                </a:solidFill>
                <a:cs typeface="2  Titr" pitchFamily="2" charset="-78"/>
              </a:rPr>
              <a:t>سود دهي </a:t>
            </a:r>
            <a:r>
              <a:rPr lang="fa-IR" sz="2400" dirty="0" smtClean="0">
                <a:cs typeface="2  Titr" pitchFamily="2" charset="-78"/>
              </a:rPr>
              <a:t>و </a:t>
            </a:r>
            <a:r>
              <a:rPr lang="fa-IR" sz="2400" dirty="0" smtClean="0">
                <a:solidFill>
                  <a:srgbClr val="FF0000"/>
                </a:solidFill>
                <a:cs typeface="2  Titr" pitchFamily="2" charset="-78"/>
              </a:rPr>
              <a:t>کيفيت محصولات </a:t>
            </a:r>
            <a:r>
              <a:rPr lang="fa-IR" sz="2400" dirty="0" smtClean="0">
                <a:cs typeface="2  Titr" pitchFamily="2" charset="-78"/>
              </a:rPr>
              <a:t>را تحت تاثير مستقيم خود قرار دهد. </a:t>
            </a:r>
            <a:endParaRPr lang="en-US" sz="2400" dirty="0">
              <a:cs typeface="2 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dirty="0">
              <a:cs typeface="2 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769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969C22-1FBB-4D0A-86F0-94230B0AC136}" type="slidenum">
              <a:rPr lang="ar-SA" smtClean="0">
                <a:latin typeface="Arial" charset="0"/>
              </a:rPr>
              <a:pPr/>
              <a:t>110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85723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کارها و امور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1- کيفيت کارهايي که توسط کارکنان نت انجام مي شود ، به طور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کامل و مشخص در همان لحظه انجام کار قابل کنترل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بنابر اين </a:t>
            </a:r>
            <a:r>
              <a:rPr lang="fa-I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پس از وقوع خرابي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, تشخيص حتمي مشکل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الف - خرابي و خسارت در اثر کار اشتباه تعميرکار است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 - خرابي و خسارت در نحوه بهره برداري از دستگاه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توسط قسمت توليد است ؟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8597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زمان لازم براي انجام کارهاي ( تعميراتي ) از قبل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به طور دقيق قابل پيش بيني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تا حد زيادي</a:t>
            </a:r>
            <a:r>
              <a:rPr lang="fa-IR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   سرپرستان و مسئولان نت ، به عامل وظيفه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شناسي و احساس مسئوليت کارکنان خود متکي هستند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 نيز کارهاي تعميراتي در هر مرحله از کار احتياج به عامل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وظيفه شناسي و احساس مسئوليت دارد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کارگران نت در هر مرحله از کار احتياج به بررسي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وضعيت ، قضاوت در مورد علت خرابي ،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تصميم گيري در مورد روش مناسب کار خواهند داشت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در کار توليد پس از مدتي عمليات يکنواخت مي شود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بنابر اين کارگر در حالت معمولي احتياج به تفکر 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تصميم گيري ندارد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کارگران نت براي انجام وظيفه صحيح بايد قدرت و استعداد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يادگيري و تجزيه و تحليل را داشته باشند 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سرپرستي که کار را به افراد قسمت سرپرستي اش ارجاع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مي دهد ؛ با زباني صريح و روشن بتواند مطالب را تفهيم کند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مطالب و اطلاعاتي که بين کارکنان مبادله مي شود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هميشه يکسان و هم شکل نمي باشد و متنوع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قدرت برقراري ارتباط صحيح و انتقال اطلاعات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به صورت جامع و قابل فهم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بخش قابل توجهي از اطلاعات و مطالبي که در سالهاي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اوليه کار يک صنعت مبادله مي شود ، براي اولين بار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مطرح شده است و حالت جديد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افراد بايد به راحتي و به دقت بتوانند اطلاعات فني را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ضمن بازرسي و بازکردن دستگاه و به طور کلي ضمن انجام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کارهاي تعميراتي بدست آورده اند ، بين يکديگر مبادله کنند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کارها و امور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کيفيت کارها قابل کنترل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زمان انجام کار قابل پيش بيني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روش انجام کار ثابت و يکنواخت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نوع روابط بين افراد و اطلاعاتي که رد و بدل مي شود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يکسان نيست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8663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D30FCE4-52D6-4718-9BB7-7BE91011EAB0}" type="slidenum">
              <a:rPr lang="ar-SA" smtClean="0">
                <a:latin typeface="Arial" charset="0"/>
              </a:rPr>
              <a:pPr/>
              <a:t>116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ويژگيهاي ضروري براي کارکنان امور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صداقت ، مسئوليت شناسي و علاقه مندي به انجام وظيفه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قدرت تجزيه تحليل و استعداد يادگيري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قدرت برقراري ارتباط و مبادله اطلاعات فني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سطح آموزش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72201" y="571481"/>
            <a:ext cx="24112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خصوصيات کارها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74491" y="3286125"/>
            <a:ext cx="3626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ويژگيهاي لازم براي کارکنان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57422" y="1071547"/>
            <a:ext cx="635795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1-</a:t>
            </a:r>
            <a:r>
              <a:rPr lang="fa-IR" sz="2700" dirty="0" smtClean="0"/>
              <a:t> غير قابل کنترل بودن کيفيت کارها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>
                <a:solidFill>
                  <a:schemeClr val="accent1"/>
                </a:solidFill>
              </a:rPr>
              <a:t> </a:t>
            </a:r>
            <a:r>
              <a:rPr lang="fa-IR" sz="2700" dirty="0" smtClean="0">
                <a:solidFill>
                  <a:srgbClr val="7030A0"/>
                </a:solidFill>
              </a:rPr>
              <a:t>2-</a:t>
            </a:r>
            <a:r>
              <a:rPr lang="fa-IR" sz="2700" dirty="0" smtClean="0"/>
              <a:t> غير قابل پيش بيني بودن زمان انجام کارها 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/>
              <a:t> </a:t>
            </a:r>
            <a:r>
              <a:rPr lang="fa-IR" sz="2700" dirty="0" smtClean="0">
                <a:solidFill>
                  <a:srgbClr val="7030A0"/>
                </a:solidFill>
              </a:rPr>
              <a:t>3-</a:t>
            </a:r>
            <a:r>
              <a:rPr lang="fa-IR" sz="2700" dirty="0" smtClean="0"/>
              <a:t> ثابت و يکنواخت نبودن روش انجام کارها 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/>
              <a:t> </a:t>
            </a:r>
            <a:r>
              <a:rPr lang="fa-IR" sz="2700" dirty="0" smtClean="0">
                <a:solidFill>
                  <a:srgbClr val="7030A0"/>
                </a:solidFill>
              </a:rPr>
              <a:t>4-</a:t>
            </a:r>
            <a:r>
              <a:rPr lang="fa-IR" sz="2700" dirty="0" smtClean="0"/>
              <a:t> يکسان نبودن اطلاعاتي که رد و بدل مي شود ، و نوع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/>
              <a:t>      روابط بين افراد</a:t>
            </a:r>
          </a:p>
        </p:txBody>
      </p:sp>
      <p:sp>
        <p:nvSpPr>
          <p:cNvPr id="5" name="Rectangle 4"/>
          <p:cNvSpPr/>
          <p:nvPr/>
        </p:nvSpPr>
        <p:spPr>
          <a:xfrm>
            <a:off x="1" y="4000505"/>
            <a:ext cx="5572132" cy="225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1-</a:t>
            </a:r>
            <a:r>
              <a:rPr lang="fa-IR" sz="2700" dirty="0" smtClean="0"/>
              <a:t> صداقت ، مسئوليت شناسي و علاقه مندي به انجام وظيفه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 2-</a:t>
            </a:r>
            <a:r>
              <a:rPr lang="fa-IR" sz="2700" dirty="0" smtClean="0"/>
              <a:t> قدرت تجزيه تحليل و استعداد يادگيري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 3-</a:t>
            </a:r>
            <a:r>
              <a:rPr lang="fa-IR" sz="2700" dirty="0" smtClean="0"/>
              <a:t> قدرت برقراري ارتباط و مبادله اطلاعات فني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 4-</a:t>
            </a:r>
            <a:r>
              <a:rPr lang="fa-IR" sz="2700" dirty="0" smtClean="0"/>
              <a:t> سطح آموزش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142984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مثبت مشاغل نت (عوامل جذب) </a:t>
            </a:r>
            <a:r>
              <a:rPr lang="fa-IR" sz="3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احساس امنيت شغلي حتي در شرايط تعديل نيرو , احتمال</a:t>
            </a: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اخراج کارکنان نت وجود ندارد چون دسترسي به نيروهاي </a:t>
            </a: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متخصص در امور فني کم است .</a:t>
            </a: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امکان برخورداري از آموزش فني و توسعه مهارت ها      </a:t>
            </a:r>
          </a:p>
        </p:txBody>
      </p:sp>
      <p:sp>
        <p:nvSpPr>
          <p:cNvPr id="93188" name="Oval 3"/>
          <p:cNvSpPr>
            <a:spLocks noChangeArrowheads="1"/>
          </p:cNvSpPr>
          <p:nvPr/>
        </p:nvSpPr>
        <p:spPr bwMode="auto">
          <a:xfrm>
            <a:off x="8286777" y="2500306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93189" name="Oval 4"/>
          <p:cNvSpPr>
            <a:spLocks noChangeArrowheads="1"/>
          </p:cNvSpPr>
          <p:nvPr/>
        </p:nvSpPr>
        <p:spPr bwMode="auto">
          <a:xfrm>
            <a:off x="8215339" y="4786322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برتري نسبت به کارگران خط توليد ( معمولاً داراي حقوق و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مزاياي بالاتر هستند )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آزادي عمل بيشتر و برخورداري از تنوع کار نسبت به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کارگران خط توليد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محيط سالم تر از نظر فاکتورهاي انساني (حرارت ، رطوبت و سروصدا )</a:t>
            </a:r>
          </a:p>
        </p:txBody>
      </p:sp>
      <p:sp>
        <p:nvSpPr>
          <p:cNvPr id="94212" name="Oval 3"/>
          <p:cNvSpPr>
            <a:spLocks noChangeArrowheads="1"/>
          </p:cNvSpPr>
          <p:nvPr/>
        </p:nvSpPr>
        <p:spPr bwMode="auto">
          <a:xfrm>
            <a:off x="8101014" y="3644901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94213" name="Oval 4"/>
          <p:cNvSpPr>
            <a:spLocks noChangeArrowheads="1"/>
          </p:cNvSpPr>
          <p:nvPr/>
        </p:nvSpPr>
        <p:spPr bwMode="auto">
          <a:xfrm>
            <a:off x="8101014" y="5445126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94214" name="Oval 5"/>
          <p:cNvSpPr>
            <a:spLocks noChangeArrowheads="1"/>
          </p:cNvSpPr>
          <p:nvPr/>
        </p:nvSpPr>
        <p:spPr bwMode="auto">
          <a:xfrm>
            <a:off x="8101014" y="198913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prstClr val="blac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1"/>
            <a:ext cx="8763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برخي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ملزومات پايه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براي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رشد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و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توسعه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ي صنايع :</a:t>
            </a:r>
          </a:p>
          <a:p>
            <a:endParaRPr kumimoji="0" lang="fa-IR" sz="2400" dirty="0" smtClean="0">
              <a:solidFill>
                <a:prstClr val="black"/>
              </a:solidFill>
              <a:latin typeface="Perpetua"/>
              <a:cs typeface="2  Titr" pitchFamily="2" charset="-78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بستر سازي قانوني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وجود سيستم قضايي مستقل از دولت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ثبات اقتصادي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ثبات سياسي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حذف انحصار و ايجاد فضاي رقابت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تدوين و اجراي قوانين حمايت از مصرف كننده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شان و کيفيت بالاي آموزش مديريت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بكارگيري مديران برجسته ، کار آزموده و منتخب از خود صنعت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خاتمه دادن به سوء مديريت ها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جايگزيني روش هاي سنتي  اداره کارخانه </a:t>
            </a:r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2  Titr" pitchFamily="2" charset="-78"/>
              </a:rPr>
              <a:t>ها با روشهاي علمي</a:t>
            </a:r>
            <a:endParaRPr kumimoji="0" lang="fa-IR" sz="2400" dirty="0" smtClean="0">
              <a:solidFill>
                <a:schemeClr val="accent6">
                  <a:lumMod val="50000"/>
                </a:schemeClr>
              </a:solidFill>
              <a:latin typeface="Perpetua"/>
              <a:cs typeface="2  Titr" pitchFamily="2" charset="-78"/>
            </a:endParaRPr>
          </a:p>
          <a:p>
            <a:pPr marL="514350" indent="-514350">
              <a:buAutoNum type="arabicPeriod"/>
            </a:pPr>
            <a:endParaRPr kumimoji="0" lang="en-US" sz="2400" dirty="0" smtClean="0">
              <a:solidFill>
                <a:prstClr val="black"/>
              </a:solidFill>
              <a:latin typeface="Perpetua"/>
              <a:cs typeface="2  Titr" pitchFamily="2" charset="-78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8663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24EF803-1A5C-4FD4-A998-121DB1BFC7B0}" type="slidenum">
              <a:rPr lang="ar-SA" smtClean="0">
                <a:latin typeface="Arial" charset="0"/>
              </a:rPr>
              <a:pPr/>
              <a:t>120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071546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منفي مشاغل نت ( عوامل دفع )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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تمايل مسئولين به انجام امور نت در تعطيلات آخر هفته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روزهاي تعطيل ( به خاطر جلوگيري از اختلال در امور توليد 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حتي درسيستم هاي توليد پيوسته نيز اين تمايل وجود دارد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گرچه تفاوتي در امر توليد نخواهد داشت .   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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حالت آماده به کاري و دعوتهاي اظطراري در ساعت هاي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غير اداري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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شرايط حقوق و دستمزد که کارکنان نت معمولاً به خاطر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تخصص ، توقع حقوق و مزاياي بيشتري نسبت به کارکنان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توليدي دارند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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امکانات فني پشتيباني : وسايل و ابزار مناسب کار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قطعات يدکي ، نقشه ها و دستورالعمل هاي فني و . .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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عدم دقت اپراتورهاي قسمت توليد در استفاده صحيح از تجهيزات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8663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4246730-33E6-4B35-A815-161785B4DD42}" type="slidenum">
              <a:rPr lang="ar-SA" smtClean="0">
                <a:latin typeface="Arial" charset="0"/>
              </a:rPr>
              <a:pPr/>
              <a:t>122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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عموميت برخي از تخصصهاي نت ( مثل برقکار , مکانيک و... 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احتياج ساير صنايع به اين تخصص ها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اين انگيزه براي ( نتي ها ) وجود دارد که به محض احساس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نارضايتي شغلي ، به واحد صنعتي ديگري منتقل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 مورد کارکنان بخش توليد اين عموميت وجود ندارد يا کمتر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است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10001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8877493-C457-4369-875B-90A762AD79AB}" type="slidenum">
              <a:rPr lang="ar-SA" smtClean="0">
                <a:latin typeface="Arial" charset="0"/>
              </a:rPr>
              <a:pPr/>
              <a:t>123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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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داشتن مسئوليت بيشتر در مقايسه با کارکنان توليد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"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 اشتباه تعميرکار مي تواند باعث ايجاد خسارت زياد به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ماشين يا به اپراتور توليد شو 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 در رابطه با اپراتور توليد, يک اشتباه معمولاً چند واحد محصول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را ضايع مي کند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"/>
              <a:defRPr/>
            </a:pP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وجود احتمال بيشتر خطرات و حوادث براي کادر نت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مقايسه با کارکنان توليد؛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معمولاً شرايط ايمني در مرحله طراحي براي کارکنان توليد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منظور شده ولي در رابطه با شرايط انجام عمليات تعمير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نگهداري کمتر به اين مهم توجه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عموماً ميزان حوادث بدني و جاني براي کادر نت بيشتر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پرسنل توليد است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000" b="1" i="1" dirty="0" smtClean="0">
                <a:cs typeface="HMOJTABA" pitchFamily="2" charset="-78"/>
              </a:rPr>
              <a:t>هزينه هاي ناشي ازخروج کارکنان نت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کشورهاي صنعتي ميزان خروج کارکنان نت 25 درصد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سال برآورد شده است 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معمولاً هزينه هاي استعفاي کارکنان و جايگزين کردن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استخدام کارکنان جديد ، حدود 1 درصد فروش ساليانه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کشورهاي صنعتي برآورده شده است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کشورهاي صنعتي ,</a:t>
            </a: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cs typeface="HMOJTABA" pitchFamily="2" charset="-78"/>
              </a:rPr>
              <a:t>     - خروج کارکنان </a:t>
            </a:r>
            <a:r>
              <a:rPr lang="fa-IR" sz="3200" dirty="0">
                <a:cs typeface="HMOJTABA" pitchFamily="2" charset="-78"/>
              </a:rPr>
              <a:t>نت = 25 درصد </a:t>
            </a:r>
            <a:r>
              <a:rPr lang="fa-IR" sz="3200" dirty="0" smtClean="0">
                <a:cs typeface="HMOJTABA" pitchFamily="2" charset="-78"/>
              </a:rPr>
              <a:t>در سال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cs typeface="HMOJTABA" pitchFamily="2" charset="-78"/>
              </a:rPr>
              <a:t>     - هزينه استخدامهاي جديد و جايگزيني =  </a:t>
            </a:r>
            <a:r>
              <a:rPr lang="fa-IR" sz="3200" dirty="0">
                <a:cs typeface="HMOJTABA" pitchFamily="2" charset="-78"/>
              </a:rPr>
              <a:t>1 درصد فروش </a:t>
            </a:r>
            <a:r>
              <a:rPr lang="fa-IR" sz="3200" dirty="0" smtClean="0">
                <a:cs typeface="HMOJTABA" pitchFamily="2" charset="-78"/>
              </a:rPr>
              <a:t>ساليانه </a:t>
            </a:r>
            <a:endParaRPr lang="fa-IR" sz="3200" dirty="0"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موارد هزينه عبارتند از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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هزينه هاي کارگزيني ( دفتري مربوط به استخدام ، اخراج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مصاحبه و آگهي و ....)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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هزينه آموزش و معارفه افراد جديد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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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زمان عيب يابي و تعمير توسط افراد جديد (تازه کار)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2845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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کاهش توليد در حين تعليم و يادگيري افراد جديد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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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ضايع شدن قطعات يدکي، ابزارها و .... در هنگام تعميرات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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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نظارت بر کارکنان جديد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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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اضافه کاري افراد قديمي ( جبران کم کاري تازه کارها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ارتباطات سازماني بين مديريت فني با ساير قسمت ها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مديريت فني  نگهداري و تعميرات , مهندسي 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  قطعات يدکي و لوازم مصرفي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اهم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مراوده اطلاعات در امور فني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 </a:t>
            </a:r>
            <a:r>
              <a:rPr lang="fa-IR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قسمت توليد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 با  امور حسابداري صنعتي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با  امور پرسنلي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با  امور تدارکات 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ارتباط امور فني با قسمت توليد 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موارد کلي : (قبلا ذکر گرديد)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موارد جزئي :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تبادل نظر در مورد درخواست هاي کار تعميراتي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دريافت شده از قسمت توليد؛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تبادل نظر در مورد تغييرات در برنامه هاي پيشگيري  و بازديد هاي فني؛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تبادل نظر در رابطه با به تأخير افتادن درخواست هاي کار تعميراتي يا برنامه هاي پيشگيري؛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533400"/>
          <a:ext cx="7543800" cy="105156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051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a-IR" sz="2400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آقاي </a:t>
                      </a:r>
                      <a:r>
                        <a:rPr kumimoji="0" lang="fa-IR" sz="2400" u="sng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دکتر دمينگ </a:t>
                      </a:r>
                      <a:r>
                        <a:rPr kumimoji="0" lang="fa-IR" sz="2400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در يکي از سخنرانيهايش در ايالات متحده ميگويد</a:t>
                      </a:r>
                      <a:r>
                        <a:rPr kumimoji="0" lang="en-US" sz="2400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 </a:t>
                      </a:r>
                      <a:r>
                        <a:rPr kumimoji="0" lang="fa-IR" sz="2400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:</a:t>
                      </a:r>
                      <a:endParaRPr kumimoji="0" lang="en-US" sz="2400" kern="1200" dirty="0" smtClean="0">
                        <a:solidFill>
                          <a:schemeClr val="accent3"/>
                        </a:solidFill>
                        <a:latin typeface="Perpetua"/>
                        <a:ea typeface="+mn-ea"/>
                        <a:cs typeface="2  Titr" pitchFamily="2" charset="-7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1981200"/>
            <a:ext cx="876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“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در راستاي حمايت از صنايع و توليدات داخلي و به جاي پرداختن به مقوله اساسي </a:t>
            </a:r>
            <a:r>
              <a:rPr kumimoji="0" lang="fa-IR" sz="2400" b="1" dirty="0" smtClean="0">
                <a:solidFill>
                  <a:srgbClr val="00B050"/>
                </a:solidFill>
                <a:latin typeface="Perpetua"/>
                <a:cs typeface="2  Titr" pitchFamily="2" charset="-78"/>
              </a:rPr>
              <a:t>کيفيت 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،  اگر بخواهيم </a:t>
            </a:r>
            <a:r>
              <a:rPr kumimoji="0" lang="fa-IR" sz="2400" dirty="0" smtClean="0">
                <a:solidFill>
                  <a:srgbClr val="FF0000"/>
                </a:solidFill>
                <a:latin typeface="Perpetua"/>
                <a:cs typeface="2  Titr" pitchFamily="2" charset="-78"/>
              </a:rPr>
              <a:t>صرفا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 به تصويب مقررات سفت و سخت و بستن تعرفه هاي سنگين گمرگي بسنده کنيم ، نتيجه اي نخواهد داشت مگر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ترويج بي لياقتي </a:t>
            </a:r>
            <a:r>
              <a:rPr kumimoji="0" lang="en-US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“</a:t>
            </a:r>
            <a:endParaRPr kumimoji="0" lang="fa-IR" sz="2400" dirty="0" smtClean="0">
              <a:solidFill>
                <a:srgbClr val="7030A0"/>
              </a:solidFill>
              <a:latin typeface="Perpetua"/>
              <a:cs typeface="2  Titr" pitchFamily="2" charset="-78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ارتباطات غير رسمي بين کارگران خط توليد و کارکنان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نت به علت تماس و مواجهه دائمي ايشان با يکديگر ؛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اهم </a:t>
            </a: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مبادله شده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زمينه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بازتاب اطلاعات در مورد شرايط کار دستگاه ها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ارائه پيشنهادات و تبادل نظر در مورد نحوه بهره برداري از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دستگاه ها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ارائه پيشنهادات در رابطه با انجام تعميرات اصلاحي و در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رابطه با نحوه عملکرد ماشين در طول زمان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وسايل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برقراري ارتباطات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کتبي و نوشتاري ( گزارشات , فرم ها و ... 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حضوري و شفاهي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تلفن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سيستم پيچ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گيرنده و فرستنده هاي کوچک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شبکه هاي کامپيوتري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موبايل هاي محلي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توانايي </a:t>
            </a: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نيروي انساني شاغل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امور نت در برقراري ارتباط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شامل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قدرت بيان و تفهيم مطالب ، تهيه گزارش هاي فني و اطلاعاتي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شناخت واژه هاي فني , تسلط بر زبان فني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مسأله زبان فني بسار مهم است اما گاهي اشکال از نيروي انساني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نيست ، بلکه در زبان فني رايج و متداول در سازمان است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استاندارد سازي درزمينه واژه هاي فني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مؤسسه استانداردهاي انگليس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BS  3811, 1974, Maintenance  Terms  in  Terotechnology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مؤسسه کاترپيلار 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ILSAM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)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</a:t>
            </a:r>
            <a:r>
              <a:rPr lang="en-US" sz="12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en-US" sz="17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International   Language   For   Servicing   And   Maintenance</a:t>
            </a:r>
          </a:p>
          <a:p>
            <a:pPr marL="274320" indent="-27432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 استفاده از 800 واژه مشخص , کليه دستور العمل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 را براي محصولات خود تهيه نمود که براي اغلب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زبان ها قابل استفاده است .</a:t>
            </a:r>
          </a:p>
        </p:txBody>
      </p:sp>
      <p:sp>
        <p:nvSpPr>
          <p:cNvPr id="108548" name="Line 3"/>
          <p:cNvSpPr>
            <a:spLocks noChangeShapeType="1"/>
          </p:cNvSpPr>
          <p:nvPr/>
        </p:nvSpPr>
        <p:spPr bwMode="auto">
          <a:xfrm flipH="1">
            <a:off x="7715272" y="3786190"/>
            <a:ext cx="288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8549" name="Line 4"/>
          <p:cNvSpPr>
            <a:spLocks noChangeShapeType="1"/>
          </p:cNvSpPr>
          <p:nvPr/>
        </p:nvSpPr>
        <p:spPr bwMode="auto">
          <a:xfrm flipH="1">
            <a:off x="7715272" y="2428868"/>
            <a:ext cx="288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اصول اين استاندارد سازي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استاندارد کردن اصطلاحات نت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استاندارد کردن ساختار جملات فني درست 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حذف اصطلاحات مترادف :  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براي هر موضوع فني يک و فقط يک واژه واحد 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785814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05039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 سازماني</a:t>
            </a:r>
            <a:b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 و تعميرات </a:t>
            </a:r>
            <a:endParaRPr lang="en-US" sz="75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2845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انواع سازمان هاي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سازمان هاي نت:        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متمرکز</a:t>
            </a:r>
            <a:endParaRPr lang="fa-IR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غير متمرکز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مختلط ( نيمه متمرکز )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نمودار سازماني نت متمرکز :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52451" y="2636839"/>
            <a:ext cx="7902575" cy="2813049"/>
            <a:chOff x="303" y="1162"/>
            <a:chExt cx="4978" cy="1772"/>
          </a:xfrm>
        </p:grpSpPr>
        <p:sp>
          <p:nvSpPr>
            <p:cNvPr id="113669" name="Text Box 3"/>
            <p:cNvSpPr txBox="1">
              <a:spLocks noChangeArrowheads="1"/>
            </p:cNvSpPr>
            <p:nvPr/>
          </p:nvSpPr>
          <p:spPr bwMode="auto">
            <a:xfrm>
              <a:off x="3771" y="1706"/>
              <a:ext cx="801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>
                  <a:solidFill>
                    <a:schemeClr val="bg1"/>
                  </a:solidFill>
                </a:rPr>
                <a:t>امور </a:t>
              </a:r>
              <a:r>
                <a:rPr lang="fa-IR" sz="3200" dirty="0" smtClean="0">
                  <a:solidFill>
                    <a:schemeClr val="bg1"/>
                  </a:solidFill>
                </a:rPr>
                <a:t>توليد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13670" name="Text Box 4"/>
            <p:cNvSpPr txBox="1">
              <a:spLocks noChangeArrowheads="1"/>
            </p:cNvSpPr>
            <p:nvPr/>
          </p:nvSpPr>
          <p:spPr bwMode="auto">
            <a:xfrm>
              <a:off x="4614" y="2614"/>
              <a:ext cx="667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کارگاه 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1" name="Text Box 5"/>
            <p:cNvSpPr txBox="1">
              <a:spLocks noChangeArrowheads="1"/>
            </p:cNvSpPr>
            <p:nvPr/>
          </p:nvSpPr>
          <p:spPr bwMode="auto">
            <a:xfrm>
              <a:off x="1313" y="1706"/>
              <a:ext cx="668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>
                  <a:solidFill>
                    <a:schemeClr val="bg1"/>
                  </a:solidFill>
                </a:rPr>
                <a:t>امور </a:t>
              </a:r>
              <a:r>
                <a:rPr lang="fa-IR" sz="3200" dirty="0" smtClean="0">
                  <a:solidFill>
                    <a:schemeClr val="bg1"/>
                  </a:solidFill>
                </a:rPr>
                <a:t>فني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13672" name="Text Box 6"/>
            <p:cNvSpPr txBox="1">
              <a:spLocks noChangeArrowheads="1"/>
            </p:cNvSpPr>
            <p:nvPr/>
          </p:nvSpPr>
          <p:spPr bwMode="auto">
            <a:xfrm>
              <a:off x="303" y="2614"/>
              <a:ext cx="866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 smtClean="0">
                  <a:solidFill>
                    <a:schemeClr val="bg1"/>
                  </a:solidFill>
                </a:rPr>
                <a:t>مهندسي </a:t>
              </a:r>
              <a:r>
                <a:rPr lang="fa-IR" sz="2700" dirty="0">
                  <a:solidFill>
                    <a:schemeClr val="bg1"/>
                  </a:solidFill>
                </a:rPr>
                <a:t>نت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3" name="Text Box 7"/>
            <p:cNvSpPr txBox="1">
              <a:spLocks noChangeArrowheads="1"/>
            </p:cNvSpPr>
            <p:nvPr/>
          </p:nvSpPr>
          <p:spPr bwMode="auto">
            <a:xfrm>
              <a:off x="1404" y="2614"/>
              <a:ext cx="1310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 smtClean="0">
                  <a:solidFill>
                    <a:schemeClr val="bg1"/>
                  </a:solidFill>
                </a:rPr>
                <a:t>نگهداري </a:t>
              </a:r>
              <a:r>
                <a:rPr lang="fa-IR" sz="2700" dirty="0">
                  <a:solidFill>
                    <a:schemeClr val="bg1"/>
                  </a:solidFill>
                </a:rPr>
                <a:t>و </a:t>
              </a:r>
              <a:r>
                <a:rPr lang="fa-IR" sz="2700" dirty="0" smtClean="0">
                  <a:solidFill>
                    <a:schemeClr val="bg1"/>
                  </a:solidFill>
                </a:rPr>
                <a:t>تعميرات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4" name="Text Box 8"/>
            <p:cNvSpPr txBox="1">
              <a:spLocks noChangeArrowheads="1"/>
            </p:cNvSpPr>
            <p:nvPr/>
          </p:nvSpPr>
          <p:spPr bwMode="auto">
            <a:xfrm>
              <a:off x="2981" y="2614"/>
              <a:ext cx="667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کارگاه 3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5" name="Text Box 9"/>
            <p:cNvSpPr txBox="1">
              <a:spLocks noChangeArrowheads="1"/>
            </p:cNvSpPr>
            <p:nvPr/>
          </p:nvSpPr>
          <p:spPr bwMode="auto">
            <a:xfrm>
              <a:off x="3797" y="2614"/>
              <a:ext cx="682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گارگاه 2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6" name="Line 11"/>
            <p:cNvSpPr>
              <a:spLocks noChangeShapeType="1"/>
            </p:cNvSpPr>
            <p:nvPr/>
          </p:nvSpPr>
          <p:spPr bwMode="auto">
            <a:xfrm>
              <a:off x="2835" y="1162"/>
              <a:ext cx="0" cy="272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77" name="Line 12"/>
            <p:cNvSpPr>
              <a:spLocks noChangeShapeType="1"/>
            </p:cNvSpPr>
            <p:nvPr/>
          </p:nvSpPr>
          <p:spPr bwMode="auto">
            <a:xfrm>
              <a:off x="3288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78" name="Line 13"/>
            <p:cNvSpPr>
              <a:spLocks noChangeShapeType="1"/>
            </p:cNvSpPr>
            <p:nvPr/>
          </p:nvSpPr>
          <p:spPr bwMode="auto">
            <a:xfrm>
              <a:off x="4921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79" name="Line 14"/>
            <p:cNvSpPr>
              <a:spLocks noChangeShapeType="1"/>
            </p:cNvSpPr>
            <p:nvPr/>
          </p:nvSpPr>
          <p:spPr bwMode="auto">
            <a:xfrm>
              <a:off x="2018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0" name="Line 15"/>
            <p:cNvSpPr>
              <a:spLocks noChangeShapeType="1"/>
            </p:cNvSpPr>
            <p:nvPr/>
          </p:nvSpPr>
          <p:spPr bwMode="auto">
            <a:xfrm>
              <a:off x="748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1" name="Line 16"/>
            <p:cNvSpPr>
              <a:spLocks noChangeShapeType="1"/>
            </p:cNvSpPr>
            <p:nvPr/>
          </p:nvSpPr>
          <p:spPr bwMode="auto">
            <a:xfrm>
              <a:off x="4150" y="1434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2" name="Line 17"/>
            <p:cNvSpPr>
              <a:spLocks noChangeShapeType="1"/>
            </p:cNvSpPr>
            <p:nvPr/>
          </p:nvSpPr>
          <p:spPr bwMode="auto">
            <a:xfrm>
              <a:off x="1610" y="1434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3" name="Line 18"/>
            <p:cNvSpPr>
              <a:spLocks noChangeShapeType="1"/>
            </p:cNvSpPr>
            <p:nvPr/>
          </p:nvSpPr>
          <p:spPr bwMode="auto">
            <a:xfrm>
              <a:off x="1610" y="1434"/>
              <a:ext cx="25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4" name="Line 19"/>
            <p:cNvSpPr>
              <a:spLocks noChangeShapeType="1"/>
            </p:cNvSpPr>
            <p:nvPr/>
          </p:nvSpPr>
          <p:spPr bwMode="auto">
            <a:xfrm>
              <a:off x="748" y="2341"/>
              <a:ext cx="127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5" name="Line 20"/>
            <p:cNvSpPr>
              <a:spLocks noChangeShapeType="1"/>
            </p:cNvSpPr>
            <p:nvPr/>
          </p:nvSpPr>
          <p:spPr bwMode="auto">
            <a:xfrm>
              <a:off x="3288" y="2341"/>
              <a:ext cx="1633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6" name="Line 21"/>
            <p:cNvSpPr>
              <a:spLocks noChangeShapeType="1"/>
            </p:cNvSpPr>
            <p:nvPr/>
          </p:nvSpPr>
          <p:spPr bwMode="auto">
            <a:xfrm>
              <a:off x="4150" y="2115"/>
              <a:ext cx="0" cy="49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7" name="Line 22"/>
            <p:cNvSpPr>
              <a:spLocks noChangeShapeType="1"/>
            </p:cNvSpPr>
            <p:nvPr/>
          </p:nvSpPr>
          <p:spPr bwMode="auto">
            <a:xfrm>
              <a:off x="1565" y="2069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8" name="Line 23"/>
            <p:cNvSpPr>
              <a:spLocks noChangeShapeType="1"/>
            </p:cNvSpPr>
            <p:nvPr/>
          </p:nvSpPr>
          <p:spPr bwMode="auto">
            <a:xfrm flipH="1">
              <a:off x="521" y="2341"/>
              <a:ext cx="227" cy="0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9" name="Line 24"/>
            <p:cNvSpPr>
              <a:spLocks noChangeShapeType="1"/>
            </p:cNvSpPr>
            <p:nvPr/>
          </p:nvSpPr>
          <p:spPr bwMode="auto">
            <a:xfrm flipH="1">
              <a:off x="2018" y="2341"/>
              <a:ext cx="227" cy="0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90" name="Line 25"/>
            <p:cNvSpPr>
              <a:spLocks noChangeShapeType="1"/>
            </p:cNvSpPr>
            <p:nvPr/>
          </p:nvSpPr>
          <p:spPr bwMode="auto">
            <a:xfrm flipH="1">
              <a:off x="3061" y="2341"/>
              <a:ext cx="227" cy="0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91" name="Line 26"/>
            <p:cNvSpPr>
              <a:spLocks noChangeShapeType="1"/>
            </p:cNvSpPr>
            <p:nvPr/>
          </p:nvSpPr>
          <p:spPr bwMode="auto">
            <a:xfrm flipH="1">
              <a:off x="4921" y="2341"/>
              <a:ext cx="227" cy="0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نمودار سازماني نت غيرمتمرکز :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011239" y="2708275"/>
            <a:ext cx="6843714" cy="3387726"/>
            <a:chOff x="551" y="1253"/>
            <a:chExt cx="4311" cy="2134"/>
          </a:xfrm>
        </p:grpSpPr>
        <p:sp>
          <p:nvSpPr>
            <p:cNvPr id="114693" name="Text Box 28"/>
            <p:cNvSpPr txBox="1">
              <a:spLocks noChangeArrowheads="1"/>
            </p:cNvSpPr>
            <p:nvPr/>
          </p:nvSpPr>
          <p:spPr bwMode="auto">
            <a:xfrm>
              <a:off x="2401" y="1253"/>
              <a:ext cx="1106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 smtClean="0">
                  <a:solidFill>
                    <a:schemeClr val="bg1"/>
                  </a:solidFill>
                </a:rPr>
                <a:t>مديرامور توليد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14694" name="Text Box 29"/>
            <p:cNvSpPr txBox="1">
              <a:spLocks noChangeArrowheads="1"/>
            </p:cNvSpPr>
            <p:nvPr/>
          </p:nvSpPr>
          <p:spPr bwMode="auto">
            <a:xfrm>
              <a:off x="3612" y="2205"/>
              <a:ext cx="1164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توليدي </a:t>
              </a:r>
              <a:r>
                <a:rPr lang="fa-IR" sz="2700" dirty="0">
                  <a:solidFill>
                    <a:schemeClr val="bg1"/>
                  </a:solidFill>
                </a:rPr>
                <a:t>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695" name="Text Box 30"/>
            <p:cNvSpPr txBox="1">
              <a:spLocks noChangeArrowheads="1"/>
            </p:cNvSpPr>
            <p:nvPr/>
          </p:nvSpPr>
          <p:spPr bwMode="auto">
            <a:xfrm>
              <a:off x="551" y="2205"/>
              <a:ext cx="1475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>
                  <a:solidFill>
                    <a:schemeClr val="bg1"/>
                  </a:solidFill>
                </a:rPr>
                <a:t>کارگاه </a:t>
              </a:r>
              <a:r>
                <a:rPr lang="fa-IR" sz="3200" dirty="0" smtClean="0">
                  <a:solidFill>
                    <a:schemeClr val="bg1"/>
                  </a:solidFill>
                </a:rPr>
                <a:t>مرکزي </a:t>
              </a:r>
              <a:r>
                <a:rPr lang="fa-IR" sz="3200" dirty="0">
                  <a:solidFill>
                    <a:schemeClr val="bg1"/>
                  </a:solidFill>
                </a:rPr>
                <a:t>نت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14696" name="Text Box 32"/>
            <p:cNvSpPr txBox="1">
              <a:spLocks noChangeArrowheads="1"/>
            </p:cNvSpPr>
            <p:nvPr/>
          </p:nvSpPr>
          <p:spPr bwMode="auto">
            <a:xfrm>
              <a:off x="4467" y="3067"/>
              <a:ext cx="395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 smtClean="0">
                  <a:solidFill>
                    <a:schemeClr val="bg1"/>
                  </a:solidFill>
                </a:rPr>
                <a:t>توليد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697" name="Text Box 33"/>
            <p:cNvSpPr txBox="1">
              <a:spLocks noChangeArrowheads="1"/>
            </p:cNvSpPr>
            <p:nvPr/>
          </p:nvSpPr>
          <p:spPr bwMode="auto">
            <a:xfrm>
              <a:off x="2296" y="2205"/>
              <a:ext cx="1164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توليدي </a:t>
              </a:r>
              <a:r>
                <a:rPr lang="fa-IR" sz="2700" dirty="0">
                  <a:solidFill>
                    <a:schemeClr val="bg1"/>
                  </a:solidFill>
                </a:rPr>
                <a:t>2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698" name="Line 35"/>
            <p:cNvSpPr>
              <a:spLocks noChangeShapeType="1"/>
            </p:cNvSpPr>
            <p:nvPr/>
          </p:nvSpPr>
          <p:spPr bwMode="auto">
            <a:xfrm>
              <a:off x="2880" y="166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699" name="Line 36"/>
            <p:cNvSpPr>
              <a:spLocks noChangeShapeType="1"/>
            </p:cNvSpPr>
            <p:nvPr/>
          </p:nvSpPr>
          <p:spPr bwMode="auto">
            <a:xfrm>
              <a:off x="3787" y="2840"/>
              <a:ext cx="0" cy="22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0" name="Line 37"/>
            <p:cNvSpPr>
              <a:spLocks noChangeShapeType="1"/>
            </p:cNvSpPr>
            <p:nvPr/>
          </p:nvSpPr>
          <p:spPr bwMode="auto">
            <a:xfrm>
              <a:off x="4649" y="2840"/>
              <a:ext cx="0" cy="22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1" name="Line 38"/>
            <p:cNvSpPr>
              <a:spLocks noChangeShapeType="1"/>
            </p:cNvSpPr>
            <p:nvPr/>
          </p:nvSpPr>
          <p:spPr bwMode="auto">
            <a:xfrm>
              <a:off x="2880" y="1933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2" name="Line 40"/>
            <p:cNvSpPr>
              <a:spLocks noChangeShapeType="1"/>
            </p:cNvSpPr>
            <p:nvPr/>
          </p:nvSpPr>
          <p:spPr bwMode="auto">
            <a:xfrm>
              <a:off x="4195" y="1933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3" name="Line 41"/>
            <p:cNvSpPr>
              <a:spLocks noChangeShapeType="1"/>
            </p:cNvSpPr>
            <p:nvPr/>
          </p:nvSpPr>
          <p:spPr bwMode="auto">
            <a:xfrm>
              <a:off x="1292" y="1933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4" name="Line 42"/>
            <p:cNvSpPr>
              <a:spLocks noChangeShapeType="1"/>
            </p:cNvSpPr>
            <p:nvPr/>
          </p:nvSpPr>
          <p:spPr bwMode="auto">
            <a:xfrm>
              <a:off x="1292" y="1933"/>
              <a:ext cx="2903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5" name="Line 44"/>
            <p:cNvSpPr>
              <a:spLocks noChangeShapeType="1"/>
            </p:cNvSpPr>
            <p:nvPr/>
          </p:nvSpPr>
          <p:spPr bwMode="auto">
            <a:xfrm>
              <a:off x="3787" y="2840"/>
              <a:ext cx="86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6" name="Line 45"/>
            <p:cNvSpPr>
              <a:spLocks noChangeShapeType="1"/>
            </p:cNvSpPr>
            <p:nvPr/>
          </p:nvSpPr>
          <p:spPr bwMode="auto">
            <a:xfrm>
              <a:off x="4195" y="2568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7" name="Text Box 52"/>
            <p:cNvSpPr txBox="1">
              <a:spLocks noChangeArrowheads="1"/>
            </p:cNvSpPr>
            <p:nvPr/>
          </p:nvSpPr>
          <p:spPr bwMode="auto">
            <a:xfrm>
              <a:off x="3665" y="3067"/>
              <a:ext cx="309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نت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708" name="Text Box 53"/>
            <p:cNvSpPr txBox="1">
              <a:spLocks noChangeArrowheads="1"/>
            </p:cNvSpPr>
            <p:nvPr/>
          </p:nvSpPr>
          <p:spPr bwMode="auto">
            <a:xfrm>
              <a:off x="3152" y="3067"/>
              <a:ext cx="395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 smtClean="0">
                  <a:solidFill>
                    <a:schemeClr val="bg1"/>
                  </a:solidFill>
                </a:rPr>
                <a:t>توليد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709" name="Line 54"/>
            <p:cNvSpPr>
              <a:spLocks noChangeShapeType="1"/>
            </p:cNvSpPr>
            <p:nvPr/>
          </p:nvSpPr>
          <p:spPr bwMode="auto">
            <a:xfrm>
              <a:off x="2472" y="2840"/>
              <a:ext cx="0" cy="22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0" name="Line 55"/>
            <p:cNvSpPr>
              <a:spLocks noChangeShapeType="1"/>
            </p:cNvSpPr>
            <p:nvPr/>
          </p:nvSpPr>
          <p:spPr bwMode="auto">
            <a:xfrm>
              <a:off x="3334" y="2840"/>
              <a:ext cx="0" cy="22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1" name="Line 56"/>
            <p:cNvSpPr>
              <a:spLocks noChangeShapeType="1"/>
            </p:cNvSpPr>
            <p:nvPr/>
          </p:nvSpPr>
          <p:spPr bwMode="auto">
            <a:xfrm>
              <a:off x="2472" y="2840"/>
              <a:ext cx="86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2" name="Line 57"/>
            <p:cNvSpPr>
              <a:spLocks noChangeShapeType="1"/>
            </p:cNvSpPr>
            <p:nvPr/>
          </p:nvSpPr>
          <p:spPr bwMode="auto">
            <a:xfrm>
              <a:off x="2880" y="2568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3" name="Text Box 58"/>
            <p:cNvSpPr txBox="1">
              <a:spLocks noChangeArrowheads="1"/>
            </p:cNvSpPr>
            <p:nvPr/>
          </p:nvSpPr>
          <p:spPr bwMode="auto">
            <a:xfrm>
              <a:off x="2305" y="3067"/>
              <a:ext cx="309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نت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76161" name="Rectangle 1"/>
          <p:cNvSpPr>
            <a:spLocks noChangeArrowheads="1"/>
          </p:cNvSpPr>
          <p:nvPr/>
        </p:nvSpPr>
        <p:spPr bwMode="auto">
          <a:xfrm>
            <a:off x="838200" y="685800"/>
            <a:ext cx="789902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يک گروه مديريت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متعهد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،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شايسته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 و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منطقي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 لازمه هر تجارت و فعاليت موفقي </a:t>
            </a:r>
          </a:p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است و هيچ چيز (از جمله </a:t>
            </a:r>
            <a:r>
              <a:rPr kumimoji="0" lang="en-US" sz="2400" b="1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6Sigma, TQM, TPM, RCM, EFQM, </a:t>
            </a:r>
            <a:r>
              <a:rPr kumimoji="0" lang="fa-IR" sz="2400" b="1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و شعارهاي</a:t>
            </a:r>
          </a:p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مشابه و فعاليتهاي شعاري اينچنيني) به خودي خود قادر به ارائه اين جزء اساسي </a:t>
            </a:r>
            <a:endParaRPr kumimoji="0" lang="en-US" sz="2400" dirty="0" smtClean="0">
              <a:solidFill>
                <a:schemeClr val="accent6">
                  <a:lumMod val="50000"/>
                </a:schemeClr>
              </a:solidFill>
              <a:latin typeface="Perpetua"/>
              <a:cs typeface="2  Titr" pitchFamily="2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در هر سازمان موثري نخواهد بود.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متمرکز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کليه خدمات لازم در زمينه امور نت توسط يک سازمان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متمرکز نت انجام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غير متمرکز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هر يک از کارگاه هاي بزرگ توليدي و قسمت هاي کارخانه در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داخل تشکيلات خود يک گروه نت دارند , که مستقيماً زير نظر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سرپرست آن کارگاه توليدي انجام وظيفه مي کند .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يک گروه نت تحت سرپرستي خود دارند )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140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گونه سازمان هاي غيرمتمرکز , يک يا چند کارگاه مرکزي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 وجود دارد که سرويس هاي لازم در زمينه کارهاي فني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جوشکاري هاي دقيق , تراشکاري , ساخت قطعات يدکي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 وسايل نقليه و . . . ) را به عهده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مسايل مهم در سيستم نت , دقت در انتخاب نوع سازمان مناسب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باشد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(تعيين ميزان و سطح تمرکز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خدمات نت )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141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6"/>
            <a:ext cx="8208963" cy="54721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مزاياي نت غير متمرکز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بالا بودن سرعت انتقال اخبار و اطلاعات و دستورات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مربوطه و انجام تعميرات اضطراري ( تسريع در برقراري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ارتباط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تسريع در يادگيري و کسب مهارت کارکنان نت ( در مورد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ماشين آلات مخصوص همان کارگاه )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142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1071547"/>
            <a:ext cx="7351707" cy="35004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آشنايي بيشتر کارکنان نت با روش هاي توليد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 خاص همان کارگاه ) و کمک در انجام تعميرات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اصلاحي و بهسازي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همکاري نزديک تر و هماهنگي بيشتر بين گروه هاي نت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توليد ( به علت مديريت واحد 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143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17BFC5-A21D-4B6B-BB6D-F1A7E2C46DC0}" type="slidenum">
              <a:rPr lang="ar-SA" smtClean="0">
                <a:latin typeface="Arial" charset="0"/>
              </a:rPr>
              <a:pPr/>
              <a:t>144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914400"/>
            <a:ext cx="7637459" cy="55626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اشکالات نت غير متمرکز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بالا بودن هزينه ها ( ي ثابت کارگاه و سرپرستي ) ؛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5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* لزوم استقرار مهندسين , استادکاران و سرپرستان جهت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هر يک از گروه هاي کوچک نت در کارگاه هاي توليدي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مختلف،   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5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* هزينه هاي سرپرستي , برنامه ريزي , مديريت , تعيين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خط مشي ها و غيره چندين بار تکرار مي شود . 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5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( دوباره کاري و تکرار 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8663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5A65D2-0560-468B-8E46-7AB0991F8D26}" type="slidenum">
              <a:rPr lang="ar-SA" smtClean="0">
                <a:latin typeface="Arial" charset="0"/>
              </a:rPr>
              <a:pPr/>
              <a:t>145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2- بالا رفتن حجم و هزينه نگهداري قطعات يدکي؛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(هر گروه غير متمرکزي براي خودش يک انبار قطعات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يدکي دارد)،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3- يکنواختي در کار کارگران و کارکنان نت؛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(به علت کوچکي محيطي که در آن انجام وظيفه مي کنند)،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4- عدم آشنايي کارکنان نت يک بخش با ساير تخصص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مربوط به حرفه خودشان (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 ثابت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محيط کوچک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)؛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نمي توانند يک ديد وسيع و جامع پيدا کنند،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D92D2C-E7E6-4121-B9E5-1B9844BBC1C7}" type="slidenum">
              <a:rPr lang="ar-SA" smtClean="0">
                <a:latin typeface="Arial" charset="0"/>
              </a:rPr>
              <a:pPr/>
              <a:t>146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00064"/>
            <a:ext cx="8459788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5- عدم وجود امکانات آموزشي براي کارکنان نت؛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 کارکنان نت زير نظر مدير توليد هستند و مدير توليد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هم توجه اش به امور توليد معطوف است و فراهم نمودن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امکانات آموزشي براي کارکنان نت در درجه دوم اهميت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قرار مي گيرد )،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6- عدم امکان مطالعه و بررسي بازده گروه هاي نت و مقايسه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وضعيت کلي ماشين ها و تجهيزات در سطح کارخانه (از نظر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ميزان خرابي ها ، از کار افتادگي ها و . . . و از نظر عملکرد شان)،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1E49B9-C101-4E63-9559-232FF8A71A33}" type="slidenum">
              <a:rPr lang="ar-SA" smtClean="0">
                <a:latin typeface="Arial" charset="0"/>
              </a:rPr>
              <a:pPr/>
              <a:t>147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7- بهره وري از نيروي انساني و ابزار آلات مربوط به نت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در يک سيستم متمرکز بالاتر از يک سيستم غير متمرکز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است،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8- پايين بودن ميزان کاربرد نيروي انساني؛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( پر کردن محل هاي محتاج به کارهاي تعميراتي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به وسيله نقل و انتقال کارگران )،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9- خطر اينکه مسئوليت ها و اهداف نت در ”تعميرات بعد از خرابي“ خلاصه شود و اهداف اصلي و مسئوليت هاي آن ناديده گرفته شود،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50E90F-9240-41DB-93DF-49E48F02CE2E}" type="slidenum">
              <a:rPr lang="ar-SA" smtClean="0">
                <a:latin typeface="Arial" charset="0"/>
              </a:rPr>
              <a:pPr/>
              <a:t>148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0108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سوال :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تمرکز يا عدم تمرکز ؟   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جواب :   </a:t>
            </a:r>
            <a:r>
              <a:rPr lang="fa-I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هيچکدام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</a:t>
            </a:r>
            <a:r>
              <a:rPr lang="fa-IR" sz="3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HMOJTABA" pitchFamily="2" charset="-78"/>
              </a:rPr>
              <a:t>“نيمه متمرکز يا مختلط“ 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700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هدف نهايي بايد سعي بر آن باشد که امور نت عمدتاً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شامل کارهاي برنامه ريزي شده باشد و با انجام پيشگيري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لازم احتياج به عمليات اضطراري کاهش يابد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در اغلب صنايع بيشتر تمايل به سمت تمرکز است تا عدم تمرکز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به طور کلي در مقايسه بوسيله ي شاخص هايي، مشخص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مي شود که ارزش سيستم هاي متمرکز  بيشتر از غير متمرکز است .</a:t>
            </a:r>
            <a:endParaRPr lang="fa-IR" sz="3200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10668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995E60-60FA-4876-B874-4247BD6F87C6}" type="slidenum">
              <a:rPr lang="ar-SA" smtClean="0">
                <a:latin typeface="Arial" charset="0"/>
              </a:rPr>
              <a:pPr/>
              <a:t>149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2911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ولي در عمل نمي توان مزاياي يک سيستم غير متمرکز را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بکلي ناديده گرفت!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حالت بهينه آن است که با ترکيبي مناسب از سازمان هاي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متمرکز و سازمان هاي غير متمرکز نت، يک سازمان 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نيمه متمرکز  يا مختلط ايجاد نمود به نحوي که بتوان از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مزاياي مثبت هر دو سازمان برخوردار شد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142976" y="1142984"/>
            <a:ext cx="7272339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defTabSz="914400" eaLnBrk="1" latinLnBrk="0" hangingPunct="1">
              <a:lnSpc>
                <a:spcPct val="100000"/>
              </a:lnSpc>
              <a:buClr>
                <a:schemeClr val="accent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fa-IR" i="1" u="sng" dirty="0" smtClean="0"/>
              <a:t>سرفصل ها :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fa-I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HMOJTABA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كليات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نمونه هايي از سيستم کنترل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مديريت و پرسنل بخش نگهداري و تعميرات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تشكيلات سازماني نگهداري و تعميرات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HMOJTABA" pitchFamily="2" charset="-78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17E485-0F2E-4EF9-96EC-32D374320A9E}" type="slidenum">
              <a:rPr lang="ar-SA" smtClean="0">
                <a:latin typeface="Arial" charset="0"/>
              </a:rPr>
              <a:pPr/>
              <a:t>150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سيستم هاي نت نيمه متمرکز در موارد بسياري  در صنايع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بکارگرفته شده و نتايج خوبي داشته است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 ( مثل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هاي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توليد پيوسته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صنايع  توليد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فلزات )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البته درسيستم هاي توليد پيوسته چون هزينه هاي رکودهاي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اضطراري زياد است , وجود نيروهاي نت آماده به کار مقرون به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صرفه و اقتصادي است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مثلاً لوله اتصال بخار بترکد يا لوله انتقال گاز و مايعات سوراخ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شود و . . . )؛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433DCF-EC43-45C0-B250-60583167AB1C}" type="slidenum">
              <a:rPr lang="ar-SA" smtClean="0">
                <a:latin typeface="Arial" charset="0"/>
              </a:rPr>
              <a:pPr/>
              <a:t>151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000108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عواملي که در نوع و ميزان تمرکز مؤثر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1- وسعت کارخانه از نظر تعداد و گستردگي کارگاه ها،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2- عدم وجود وجه اشتراک در نوع خدمات فني مورد لزوم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در کارگاه هاي مختلف؛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مثال کارخانه داروسازي :  ماشين هاي قسمت توليد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ماشين هاي قسمت بسته بندي،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مثال نيروگاه برق هسته اي : ديگ بخار و تأسيسات هسته ايي،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مثال کارخانه سيمان :  اتاق فرمان و کوره هاي گرنده ي آن،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10668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36AA12-876E-452E-ADF4-17E9AB38444E}" type="slidenum">
              <a:rPr lang="ar-SA" smtClean="0">
                <a:latin typeface="Arial" charset="0"/>
              </a:rPr>
              <a:pPr/>
              <a:t>152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3- عوامل مسدود کننده راه بين کارگاه ها مثل شاهراه ها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راه آهن , کانال هاي روباز , خطوط فشار قوي جريان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و . . . که در شرايط اضطراري مي تواند موجب بروز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مشکلات ايمني و کاهش سرعت ارائه سرويس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فني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4- سازمان و شرايط خاص آن .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20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10668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3B9A038-35EB-4CF4-8608-05A61D120C83}" type="slidenum">
              <a:rPr lang="ar-SA" smtClean="0">
                <a:latin typeface="Arial" charset="0"/>
              </a:rPr>
              <a:pPr/>
              <a:t>153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چارت سازماني نت نيمه متمرکز :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41257" y="2571744"/>
            <a:ext cx="8713787" cy="3819525"/>
            <a:chOff x="-1" y="1661"/>
            <a:chExt cx="5489" cy="2406"/>
          </a:xfrm>
        </p:grpSpPr>
        <p:sp>
          <p:nvSpPr>
            <p:cNvPr id="129029" name="Text Box 4"/>
            <p:cNvSpPr txBox="1">
              <a:spLocks noChangeArrowheads="1"/>
            </p:cNvSpPr>
            <p:nvPr/>
          </p:nvSpPr>
          <p:spPr bwMode="auto">
            <a:xfrm>
              <a:off x="3490" y="1661"/>
              <a:ext cx="1106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 smtClean="0">
                  <a:solidFill>
                    <a:schemeClr val="bg1"/>
                  </a:solidFill>
                </a:rPr>
                <a:t>مديرامور توليد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29030" name="Text Box 5"/>
            <p:cNvSpPr txBox="1">
              <a:spLocks noChangeArrowheads="1"/>
            </p:cNvSpPr>
            <p:nvPr/>
          </p:nvSpPr>
          <p:spPr bwMode="auto">
            <a:xfrm>
              <a:off x="4066" y="2613"/>
              <a:ext cx="1164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توليدي </a:t>
              </a:r>
              <a:r>
                <a:rPr lang="fa-IR" sz="2700" dirty="0">
                  <a:solidFill>
                    <a:schemeClr val="bg1"/>
                  </a:solidFill>
                </a:rPr>
                <a:t>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29031" name="Text Box 6"/>
            <p:cNvSpPr txBox="1">
              <a:spLocks noChangeArrowheads="1"/>
            </p:cNvSpPr>
            <p:nvPr/>
          </p:nvSpPr>
          <p:spPr bwMode="auto">
            <a:xfrm>
              <a:off x="-1" y="2749"/>
              <a:ext cx="1841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>
                  <a:solidFill>
                    <a:schemeClr val="bg1"/>
                  </a:solidFill>
                </a:rPr>
                <a:t>کارگاه </a:t>
              </a:r>
              <a:r>
                <a:rPr lang="fa-IR" sz="3200" dirty="0" smtClean="0">
                  <a:solidFill>
                    <a:schemeClr val="bg1"/>
                  </a:solidFill>
                </a:rPr>
                <a:t>هاي مرکزي </a:t>
              </a:r>
              <a:r>
                <a:rPr lang="fa-IR" sz="3200" dirty="0">
                  <a:solidFill>
                    <a:schemeClr val="bg1"/>
                  </a:solidFill>
                </a:rPr>
                <a:t>نت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29032" name="Text Box 8"/>
            <p:cNvSpPr txBox="1">
              <a:spLocks noChangeArrowheads="1"/>
            </p:cNvSpPr>
            <p:nvPr/>
          </p:nvSpPr>
          <p:spPr bwMode="auto">
            <a:xfrm>
              <a:off x="2569" y="2613"/>
              <a:ext cx="1164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توليدي </a:t>
              </a:r>
              <a:r>
                <a:rPr lang="fa-IR" sz="2700" dirty="0">
                  <a:solidFill>
                    <a:schemeClr val="bg1"/>
                  </a:solidFill>
                </a:rPr>
                <a:t>2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29033" name="Line 9"/>
            <p:cNvSpPr>
              <a:spLocks noChangeShapeType="1"/>
            </p:cNvSpPr>
            <p:nvPr/>
          </p:nvSpPr>
          <p:spPr bwMode="auto">
            <a:xfrm>
              <a:off x="3969" y="2069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4" name="Line 12"/>
            <p:cNvSpPr>
              <a:spLocks noChangeShapeType="1"/>
            </p:cNvSpPr>
            <p:nvPr/>
          </p:nvSpPr>
          <p:spPr bwMode="auto">
            <a:xfrm>
              <a:off x="3062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5" name="Line 13"/>
            <p:cNvSpPr>
              <a:spLocks noChangeShapeType="1"/>
            </p:cNvSpPr>
            <p:nvPr/>
          </p:nvSpPr>
          <p:spPr bwMode="auto">
            <a:xfrm>
              <a:off x="4649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6" name="Line 14"/>
            <p:cNvSpPr>
              <a:spLocks noChangeShapeType="1"/>
            </p:cNvSpPr>
            <p:nvPr/>
          </p:nvSpPr>
          <p:spPr bwMode="auto">
            <a:xfrm>
              <a:off x="884" y="2432"/>
              <a:ext cx="1" cy="30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7" name="Line 15"/>
            <p:cNvSpPr>
              <a:spLocks noChangeShapeType="1"/>
            </p:cNvSpPr>
            <p:nvPr/>
          </p:nvSpPr>
          <p:spPr bwMode="auto">
            <a:xfrm>
              <a:off x="3062" y="2341"/>
              <a:ext cx="1587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8" name="Freeform 22"/>
            <p:cNvSpPr>
              <a:spLocks/>
            </p:cNvSpPr>
            <p:nvPr/>
          </p:nvSpPr>
          <p:spPr bwMode="auto">
            <a:xfrm>
              <a:off x="1648" y="3417"/>
              <a:ext cx="3308" cy="9"/>
            </a:xfrm>
            <a:custGeom>
              <a:avLst/>
              <a:gdLst>
                <a:gd name="T0" fmla="*/ 0 w 3308"/>
                <a:gd name="T1" fmla="*/ 9 h 9"/>
                <a:gd name="T2" fmla="*/ 381 w 3308"/>
                <a:gd name="T3" fmla="*/ 6 h 9"/>
                <a:gd name="T4" fmla="*/ 2953 w 3308"/>
                <a:gd name="T5" fmla="*/ 6 h 9"/>
                <a:gd name="T6" fmla="*/ 3308 w 3308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08"/>
                <a:gd name="T13" fmla="*/ 0 h 9"/>
                <a:gd name="T14" fmla="*/ 3308 w 3308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08" h="9">
                  <a:moveTo>
                    <a:pt x="0" y="9"/>
                  </a:moveTo>
                  <a:lnTo>
                    <a:pt x="381" y="6"/>
                  </a:lnTo>
                  <a:lnTo>
                    <a:pt x="2953" y="6"/>
                  </a:lnTo>
                  <a:lnTo>
                    <a:pt x="3308" y="0"/>
                  </a:ln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 sz="3200"/>
            </a:p>
          </p:txBody>
        </p:sp>
        <p:sp>
          <p:nvSpPr>
            <p:cNvPr id="129039" name="Line 23"/>
            <p:cNvSpPr>
              <a:spLocks noChangeShapeType="1"/>
            </p:cNvSpPr>
            <p:nvPr/>
          </p:nvSpPr>
          <p:spPr bwMode="auto">
            <a:xfrm>
              <a:off x="3062" y="2931"/>
              <a:ext cx="0" cy="81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40" name="Text Box 24"/>
            <p:cNvSpPr txBox="1">
              <a:spLocks noChangeArrowheads="1"/>
            </p:cNvSpPr>
            <p:nvPr/>
          </p:nvSpPr>
          <p:spPr bwMode="auto">
            <a:xfrm>
              <a:off x="2247" y="3747"/>
              <a:ext cx="1545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نت مستقر در کارگاه 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29041" name="Text Box 28"/>
            <p:cNvSpPr txBox="1">
              <a:spLocks noChangeArrowheads="1"/>
            </p:cNvSpPr>
            <p:nvPr/>
          </p:nvSpPr>
          <p:spPr bwMode="auto">
            <a:xfrm>
              <a:off x="1461" y="1661"/>
              <a:ext cx="1299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 smtClean="0">
                  <a:solidFill>
                    <a:schemeClr val="bg1"/>
                  </a:solidFill>
                </a:rPr>
                <a:t>مديريت </a:t>
              </a:r>
              <a:r>
                <a:rPr lang="fa-IR" sz="3200" dirty="0">
                  <a:solidFill>
                    <a:schemeClr val="bg1"/>
                  </a:solidFill>
                </a:rPr>
                <a:t>امور </a:t>
              </a:r>
              <a:r>
                <a:rPr lang="fa-IR" sz="3200" dirty="0" smtClean="0">
                  <a:solidFill>
                    <a:schemeClr val="bg1"/>
                  </a:solidFill>
                </a:rPr>
                <a:t>فني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29042" name="Line 35"/>
            <p:cNvSpPr>
              <a:spLocks noChangeShapeType="1"/>
            </p:cNvSpPr>
            <p:nvPr/>
          </p:nvSpPr>
          <p:spPr bwMode="auto">
            <a:xfrm>
              <a:off x="4649" y="2976"/>
              <a:ext cx="0" cy="77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43" name="Line 40"/>
            <p:cNvSpPr>
              <a:spLocks noChangeShapeType="1"/>
            </p:cNvSpPr>
            <p:nvPr/>
          </p:nvSpPr>
          <p:spPr bwMode="auto">
            <a:xfrm>
              <a:off x="884" y="2432"/>
              <a:ext cx="118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44" name="Line 42"/>
            <p:cNvSpPr>
              <a:spLocks noChangeShapeType="1"/>
            </p:cNvSpPr>
            <p:nvPr/>
          </p:nvSpPr>
          <p:spPr bwMode="auto">
            <a:xfrm>
              <a:off x="2064" y="2024"/>
              <a:ext cx="0" cy="140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45" name="Text Box 49"/>
            <p:cNvSpPr txBox="1">
              <a:spLocks noChangeArrowheads="1"/>
            </p:cNvSpPr>
            <p:nvPr/>
          </p:nvSpPr>
          <p:spPr bwMode="auto">
            <a:xfrm>
              <a:off x="3943" y="3747"/>
              <a:ext cx="1545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نت مستقر در کارگاه 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67EC7A-B69A-4DFE-8808-0956EDE76D76}" type="slidenum">
              <a:rPr lang="ar-SA" smtClean="0">
                <a:latin typeface="Arial" charset="0"/>
              </a:rPr>
              <a:pPr/>
              <a:t>154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تعريف نت نيمه متمرکز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سازمان مختلط , امور مديريت و سرپرستي و ارائه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خط مشي هاي کلي ( برقراري ارتباط با گروه هاي نت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مستقر در کارگاه هاي توليدي ) در يک واحد به نام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امور فني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متمرکز است ولي به منظور بهره وري از سهولت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ارتباطات و ساير مزايايي که يک سيستم غير متمرکز دارد،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هر يک از کارگاه هاي توليدي يک گروه ثابت از طرف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تشکيلات مرکزي نت مأموريت خواهند داشت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6DDFDC-8ECB-4142-8183-D3691C920E52}" type="slidenum">
              <a:rPr lang="ar-SA" smtClean="0">
                <a:latin typeface="Arial" charset="0"/>
              </a:rPr>
              <a:pPr/>
              <a:t>155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85723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نکته مهم و ضروري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b="1" i="1" u="sng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بايد به طور صريح و روشن , حدود دستورات و نظارت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هاي توليدي و کادر مرکزي نت بر گروه هاي مأمور به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خدمت معين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حدود اختيارات هر کدام ( کادر مرکزي نت  ؛  کارگاه توليدي 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برگروه هاي مستقر در کارگاه هاي توليدي از قبل تعريف شده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معين باشد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0934E51-1655-412E-B99D-20358FE01FEE}" type="slidenum">
              <a:rPr lang="ar-SA" smtClean="0">
                <a:latin typeface="Arial" charset="0"/>
              </a:rPr>
              <a:pPr/>
              <a:t>156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مرکزي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سازمان مختلط , علاوه بر گروه هاي نت مستقر درکارگاه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توليدي ( که زير نظر مديريت امور فني کار مي کنند ) ، يک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مجهز نيز تحت عنوان کارگاه مرکزي نت وجود دارد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خدمات فني خاص و حساس را به کارگاه هاي توليدي ارائه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کند، ( همچنين به گروه هاي نت مستقر در کارگاه هاي توليد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اگر لازم باشد سرويس هايي را ارائه مي کند 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4F7366E-AF83-4A0F-9A64-31CB58604BDD}" type="slidenum">
              <a:rPr lang="ar-SA" smtClean="0">
                <a:latin typeface="Arial" charset="0"/>
              </a:rPr>
              <a:pPr/>
              <a:t>157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جمع بندي مطلب: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خدمات سرويس , تنظيم ماشين آلات , تعميرات روز مره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 خرابي هاي آني و پيش بيني نشده , ارسال گزارش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کارکرد و آمار و اطلاعات لازم ( اطلاعات بازگشتي )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عمليات روغن کاري و تميز کاري 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0600" y="4419600"/>
            <a:ext cx="3024188" cy="923925"/>
            <a:chOff x="1020" y="2795"/>
            <a:chExt cx="1905" cy="582"/>
          </a:xfrm>
        </p:grpSpPr>
        <p:sp>
          <p:nvSpPr>
            <p:cNvPr id="133126" name="Text Box 3"/>
            <p:cNvSpPr txBox="1">
              <a:spLocks noChangeArrowheads="1"/>
            </p:cNvSpPr>
            <p:nvPr/>
          </p:nvSpPr>
          <p:spPr bwMode="auto">
            <a:xfrm>
              <a:off x="1020" y="2795"/>
              <a:ext cx="1411" cy="58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a-IR" sz="2700" dirty="0">
                  <a:solidFill>
                    <a:schemeClr val="bg1"/>
                  </a:solidFill>
                </a:rPr>
                <a:t>گروه </a:t>
              </a:r>
              <a:r>
                <a:rPr lang="fa-IR" sz="2700" dirty="0" smtClean="0">
                  <a:solidFill>
                    <a:schemeClr val="bg1"/>
                  </a:solidFill>
                </a:rPr>
                <a:t>هاي  </a:t>
              </a:r>
              <a:r>
                <a:rPr lang="fa-IR" sz="2700" dirty="0">
                  <a:solidFill>
                    <a:schemeClr val="bg1"/>
                  </a:solidFill>
                </a:rPr>
                <a:t>مستقر </a:t>
              </a:r>
            </a:p>
            <a:p>
              <a:pPr algn="ctr"/>
              <a:r>
                <a:rPr lang="fa-IR" sz="2700" dirty="0">
                  <a:solidFill>
                    <a:schemeClr val="bg1"/>
                  </a:solidFill>
                </a:rPr>
                <a:t>در کارگاه ها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33127" name="Line 4"/>
            <p:cNvSpPr>
              <a:spLocks noChangeShapeType="1"/>
            </p:cNvSpPr>
            <p:nvPr/>
          </p:nvSpPr>
          <p:spPr bwMode="auto">
            <a:xfrm>
              <a:off x="2426" y="3067"/>
              <a:ext cx="49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3125" name="Text Box 6"/>
          <p:cNvSpPr txBox="1">
            <a:spLocks noChangeArrowheads="1"/>
          </p:cNvSpPr>
          <p:nvPr/>
        </p:nvSpPr>
        <p:spPr bwMode="auto">
          <a:xfrm>
            <a:off x="4319082" y="4572009"/>
            <a:ext cx="37946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/>
              <a:t>فقط </a:t>
            </a:r>
            <a:r>
              <a:rPr lang="fa-IR" sz="3200" dirty="0" smtClean="0"/>
              <a:t>بکارگيري </a:t>
            </a:r>
            <a:r>
              <a:rPr lang="fa-IR" sz="3200" dirty="0"/>
              <a:t>گروه </a:t>
            </a:r>
            <a:r>
              <a:rPr lang="fa-IR" sz="3200" dirty="0" smtClean="0"/>
              <a:t>هاي </a:t>
            </a:r>
            <a:r>
              <a:rPr lang="fa-IR" sz="3200" dirty="0"/>
              <a:t>مأمور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06B01FF-688F-468B-B595-17C0CD95BAE5}" type="slidenum">
              <a:rPr lang="ar-SA" smtClean="0">
                <a:latin typeface="Arial" charset="0"/>
              </a:rPr>
              <a:pPr/>
              <a:t>158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171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تعيين روش ها و خط مشي هاي کلي , آموزش , حقوق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دستمزد , نقل و انتقال , ارتقاء , امور سرپرستي , مديريت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 بازدهي کارکنان نت , رسيدگي به فاکتور هاي انساني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فراهم آوردن لباس , محل استراحت , کمد مناسب , امکانات استحمام , کمک به رفاه شخصي و . . .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4419600"/>
            <a:ext cx="3024187" cy="923925"/>
            <a:chOff x="1020" y="2795"/>
            <a:chExt cx="1905" cy="582"/>
          </a:xfrm>
        </p:grpSpPr>
        <p:sp>
          <p:nvSpPr>
            <p:cNvPr id="134150" name="Text Box 3"/>
            <p:cNvSpPr txBox="1">
              <a:spLocks noChangeArrowheads="1"/>
            </p:cNvSpPr>
            <p:nvPr/>
          </p:nvSpPr>
          <p:spPr bwMode="auto">
            <a:xfrm>
              <a:off x="1020" y="2795"/>
              <a:ext cx="1411" cy="58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a-IR" sz="2700" dirty="0" smtClean="0">
                  <a:solidFill>
                    <a:schemeClr val="bg1"/>
                  </a:solidFill>
                </a:rPr>
                <a:t>مديريت </a:t>
              </a:r>
              <a:r>
                <a:rPr lang="fa-IR" sz="2700" dirty="0">
                  <a:solidFill>
                    <a:schemeClr val="bg1"/>
                  </a:solidFill>
                </a:rPr>
                <a:t>امور </a:t>
              </a:r>
              <a:r>
                <a:rPr lang="fa-IR" sz="2700" dirty="0" smtClean="0">
                  <a:solidFill>
                    <a:schemeClr val="bg1"/>
                  </a:solidFill>
                </a:rPr>
                <a:t>فني </a:t>
              </a:r>
              <a:endParaRPr lang="fa-IR" sz="2700" dirty="0">
                <a:solidFill>
                  <a:schemeClr val="bg1"/>
                </a:solidFill>
              </a:endParaRPr>
            </a:p>
            <a:p>
              <a:pPr algn="ctr"/>
              <a:r>
                <a:rPr lang="fa-IR" sz="2700" dirty="0">
                  <a:solidFill>
                    <a:schemeClr val="bg1"/>
                  </a:solidFill>
                </a:rPr>
                <a:t>( کادر </a:t>
              </a:r>
              <a:r>
                <a:rPr lang="fa-IR" sz="2700" dirty="0" smtClean="0">
                  <a:solidFill>
                    <a:schemeClr val="bg1"/>
                  </a:solidFill>
                </a:rPr>
                <a:t>مرکزي </a:t>
              </a:r>
              <a:r>
                <a:rPr lang="fa-IR" sz="2700" dirty="0">
                  <a:solidFill>
                    <a:schemeClr val="bg1"/>
                  </a:solidFill>
                </a:rPr>
                <a:t>)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34151" name="Line 4"/>
            <p:cNvSpPr>
              <a:spLocks noChangeShapeType="1"/>
            </p:cNvSpPr>
            <p:nvPr/>
          </p:nvSpPr>
          <p:spPr bwMode="auto">
            <a:xfrm>
              <a:off x="2426" y="3067"/>
              <a:ext cx="49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976173" y="4572001"/>
            <a:ext cx="42883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/>
              <a:t>کنترل و </a:t>
            </a:r>
            <a:r>
              <a:rPr lang="fa-IR" sz="3200" dirty="0" smtClean="0"/>
              <a:t>مديريت </a:t>
            </a:r>
            <a:r>
              <a:rPr lang="fa-IR" sz="3200" dirty="0"/>
              <a:t>بر گروه </a:t>
            </a:r>
            <a:r>
              <a:rPr lang="fa-IR" sz="3200" dirty="0" smtClean="0"/>
              <a:t>هاي </a:t>
            </a:r>
            <a:r>
              <a:rPr lang="fa-IR" sz="3200" dirty="0"/>
              <a:t>مأمور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9BDD2FC-B9A7-45E4-A721-39CC9B097F06}" type="slidenum">
              <a:rPr lang="ar-SA" smtClean="0">
                <a:latin typeface="Arial" charset="0"/>
              </a:rPr>
              <a:pPr/>
              <a:t>159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ارائه خدمات فني خاص و حساس به کارگاه هاي نت مستقر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کارگاه هاي توليدي؛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مثلا : تعميرات خودرو ها , تعميرات ابزار دقيق , تراشکاري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جوشکاري هاي حساس روي قطعات يدکي , اموري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طور مستمر مورد نياز کارگاه هاي توليدي نيست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 خدمات بنايي و . . 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4648200"/>
            <a:ext cx="3024187" cy="507999"/>
            <a:chOff x="1020" y="2795"/>
            <a:chExt cx="1905" cy="320"/>
          </a:xfrm>
        </p:grpSpPr>
        <p:sp>
          <p:nvSpPr>
            <p:cNvPr id="135173" name="Text Box 3"/>
            <p:cNvSpPr txBox="1">
              <a:spLocks noChangeArrowheads="1"/>
            </p:cNvSpPr>
            <p:nvPr/>
          </p:nvSpPr>
          <p:spPr bwMode="auto">
            <a:xfrm>
              <a:off x="1020" y="2795"/>
              <a:ext cx="1411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مرکزي </a:t>
              </a:r>
              <a:r>
                <a:rPr lang="fa-IR" sz="2700" dirty="0">
                  <a:solidFill>
                    <a:schemeClr val="bg1"/>
                  </a:solidFill>
                </a:rPr>
                <a:t>نت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35174" name="Line 4"/>
            <p:cNvSpPr>
              <a:spLocks noChangeShapeType="1"/>
            </p:cNvSpPr>
            <p:nvPr/>
          </p:nvSpPr>
          <p:spPr bwMode="auto">
            <a:xfrm>
              <a:off x="2426" y="3022"/>
              <a:ext cx="49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000497" y="4786322"/>
            <a:ext cx="4357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/>
              <a:t>ارائه خدمات فني خاص و حساس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071537" y="1071546"/>
            <a:ext cx="7272339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fa-IR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 </a:t>
            </a:r>
            <a:r>
              <a:rPr lang="fa-IR" i="1" u="sng" dirty="0" smtClean="0"/>
              <a:t>سرفصل ها  ( ادامه)  </a:t>
            </a:r>
            <a:r>
              <a:rPr kumimoji="0" lang="fa-IR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: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fa-IR" sz="1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HMOJTABA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بازرسيهاي فني و تعميرات پيشگيري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سيستمهاي اطلاعات بازگشتي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پيمانكاران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استفاده از كامپيوتر در امور برنامه ريزي و كنترل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انبارهاي فني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HMOJTABA" pitchFamily="2" charset="-78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1728E53-97BB-4E02-AB95-D764B8C16340}" type="slidenum">
              <a:rPr lang="ar-SA" smtClean="0">
                <a:latin typeface="Arial" charset="0"/>
              </a:rPr>
              <a:pPr/>
              <a:t>160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بررسي ساختمان نت مختلط ( يا نيمه متمرکز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اولين قدم  :  تعيين انواع تعميرات اضطراري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ممکن است به کرات مورد احتياج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کارگاه هاي توليدي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پارامتر :    سرعت مبادله اطلاعات و سرعت ارائه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سرويس هاي تعميري ( بخصوص اضطراري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ارائه يک </a:t>
            </a: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مدل نسبتا عام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ادامه بحث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A7051ED-5923-4A2D-B372-9F9A4B6BE8BD}" type="slidenum">
              <a:rPr lang="ar-SA" smtClean="0">
                <a:latin typeface="Arial" charset="0"/>
              </a:rPr>
              <a:pPr/>
              <a:t>161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1142985"/>
            <a:ext cx="7280269" cy="442915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عدم تمرکز امور الکتريکي و مکانيکي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دو نوع خرابي که اغلب روي ماشين ها رخ مي دهد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نسبت به ساير انواع خرابي ها ، فراواني اش بيشتر است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عبارتند از :  اشکالات مکانيکي و اشکالات الکتريکي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E2B80C-2E0D-4087-8217-C7AA95F54EA8}" type="slidenum">
              <a:rPr lang="ar-SA" smtClean="0">
                <a:latin typeface="Arial" charset="0"/>
              </a:rPr>
              <a:pPr/>
              <a:t>162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928670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ساختار مختلط امور مکانيکي و الکتريکي از نظر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اجراي عمليات به صورت غير متمرکز عمل مي کنند و در هر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توليدي يک گروه مکانيک و يک گروه برقکار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متناسب با حجم کارگاه , به طور دائم در همه نوبت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توليد آماده بکار هستند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1- اگر عامل زمان ( سرعت ) در ارائه خدمات نت اي که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الکتريکي و مکانيکي هستند مهم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2- عامل حجم خدمات و عمليات لازم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381540-9224-41AC-8D02-C423A3819823}" type="slidenum">
              <a:rPr lang="ar-SA" smtClean="0">
                <a:latin typeface="Arial" charset="0"/>
              </a:rPr>
              <a:pPr/>
              <a:t>163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0108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تمرکز امور ابزار دقيق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بدليل وجود اتوماسيون و اتصالات منطقي در حرکت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لازم بين ماشين آلات کارگاه ، عامل ابزار دقيق تا حدي بر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حرکت ماشين ها حاکميت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نظر حجم خدمات و عمليات لازم ، امور ابزار دقيق در درجه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سوم ( بعد از امور مکانيکي و الکتريکي ) قرار خواهد گرفت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164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پس بهتر است امور ابزار دقيق , خدماتش به صورت متمرکز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اداره شود و لازم نيست که براي همگي کارگاه ها , در همه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نوبت هاي توليد نيروي متخصص لازم در زمينه ابزار دقيق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اختيار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تيم ابزار دقيق مي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تواند در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کادر مرکزي آماده به خدمت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باشند و خدمات ابزار دقيق را ارائه کنند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78DD24F-B808-453B-ADA1-B91614377C5C}" type="slidenum">
              <a:rPr lang="ar-SA" smtClean="0">
                <a:latin typeface="Arial" charset="0"/>
              </a:rPr>
              <a:pPr/>
              <a:t>165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71606" y="1196976"/>
            <a:ext cx="6637359" cy="330359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دلايل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تمرکز در خدمات ابزار دقيق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کمبود نيروي متخصص در اين زمينه،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گران بودن دستمزد ها در اين زمينه،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1" y="1500174"/>
            <a:ext cx="75009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حجم کار کمتر در مقايسه با امور مکانيکي و الکتريکي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يا بعبارت ديگر پايين بودن کارايي ( بيکار بودن گروه )،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خدمات تعميري ابزار دقيق معمولاً احتياج به ابزار آلات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دستي يا ماشين آلات سنگين ندارد و به محض بروز اشکال اضطراري مي توان افراد ابزار دقيق ( واقع در کادر مرکزي ) را به عمل فرا خواند.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166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9DBAEB-2E4D-489B-9625-C75A95A521DD}" type="slidenum">
              <a:rPr lang="ar-SA" smtClean="0">
                <a:latin typeface="Arial" charset="0"/>
              </a:rPr>
              <a:pPr/>
              <a:t>167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برنامه ريزي براي اجراي عمليات پيشگيري ( متمرکز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انجام عمليات پيشگيري نبايد تحت نظارت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کنترل امور توليد ( و کارگاه هاي توليدي ) باشد،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زيرا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صورت , در موارد بسياري , انجام اين امور تحت شعاع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مسايل توليد قرار مي گيرد و با به تأخير و تعويق افتادن اين امور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ممکن است اصلاً به ورطه فراموشي سپرده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E5C67CF-C1DD-4A18-B815-C0A41D3DAFE6}" type="slidenum">
              <a:rPr lang="ar-SA" smtClean="0">
                <a:latin typeface="Arial" charset="0"/>
              </a:rPr>
              <a:pPr/>
              <a:t>168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جمع آوري اطلاعات و تجزيه و تحليل اطلاعات فني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 سيستم ( بصورت متمرکز ) :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سيستم غير متمرکز , هر کارگاه تنها  از وضعيت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شاخص هاي کار خود مطلع است و نمي تواند يک ديد و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نگرش کلي به سيستم داشته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متمرکز نمودن اطلاعات , باعث مي شود که در هر نوع برنامه ريزي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اطلاعاتي که مربوط به کل مجتمع صنعتي است , استفاده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3149E1-616A-4DFA-B2D2-8E084A2239BE}" type="slidenum">
              <a:rPr lang="ar-SA" smtClean="0">
                <a:latin typeface="Arial" charset="0"/>
              </a:rPr>
              <a:pPr/>
              <a:t>169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28663" y="1214422"/>
            <a:ext cx="7494583" cy="478634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امور آموزش و فاکتورهاي انساني (بصورت متمرکز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وقتي که کارکنان نت به طور کامل زير نظر مدير امور توليدي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هستند , همواره امور آموزش کارکنان به ديده اغماض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گرفته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توجه به امور آموزش و فاکتورهاي انساني , به صورت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متمرکز و توسط مديريت امور فني دنبال مي شود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7" y="1928803"/>
            <a:ext cx="9020354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2800" b="1" i="1" dirty="0" smtClean="0"/>
              <a:t>CM</a:t>
            </a:r>
            <a:r>
              <a:rPr lang="en-US" sz="2800" b="1" dirty="0" smtClean="0"/>
              <a:t> </a:t>
            </a:r>
            <a:r>
              <a:rPr lang="en-US" sz="2800" dirty="0" smtClean="0"/>
              <a:t>:      Condition  Monitoring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CBM</a:t>
            </a:r>
            <a:r>
              <a:rPr lang="en-US" sz="2800" dirty="0" smtClean="0"/>
              <a:t> :   Condition – Based  Maintenance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TBM</a:t>
            </a:r>
            <a:r>
              <a:rPr lang="en-US" sz="2800" dirty="0" smtClean="0"/>
              <a:t> :    Time – Based  Maintenance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PM</a:t>
            </a:r>
            <a:r>
              <a:rPr lang="en-US" sz="2800" dirty="0" smtClean="0"/>
              <a:t> :      Preventive  Maintenance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PdM</a:t>
            </a:r>
            <a:r>
              <a:rPr lang="en-US" sz="2800" dirty="0" smtClean="0"/>
              <a:t> :    Predictive  Maintenance 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TPM</a:t>
            </a:r>
            <a:r>
              <a:rPr lang="en-US" sz="2800" dirty="0" smtClean="0"/>
              <a:t> :    Total Productive  Maintenance </a:t>
            </a:r>
          </a:p>
          <a:p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408213" y="1071546"/>
            <a:ext cx="3065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fa-IR" sz="4000" b="1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</a:rPr>
              <a:t>برخي اصطلاحات </a:t>
            </a:r>
            <a:r>
              <a:rPr kumimoji="0" lang="fa-IR" sz="4000" b="1" i="1" u="sng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</a:rPr>
              <a:t>:</a:t>
            </a:r>
            <a:endParaRPr kumimoji="0" lang="en-US" sz="4000" b="1" i="1" u="sng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F3E689-6904-4F7F-9793-D2A9372BB642}" type="slidenum">
              <a:rPr lang="ar-SA" smtClean="0">
                <a:latin typeface="Arial" charset="0"/>
              </a:rPr>
              <a:pPr/>
              <a:t>170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وظايف دفتر برنامه ريزي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1- بخش مهندسي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2- بخش اجرايي عمليات نگهداري و تعميرات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</a:t>
            </a:r>
            <a:r>
              <a:rPr lang="fa-IR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دفتر برنامه ريزي نت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3- بخش انبار لوازم و قطعات يدکي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دفتر برنامه ريزي ارتباط بين قسمت هاي توليد را با گروه هاي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اجرايي نت برقرار مي سازد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C0D268E-A28F-4699-8557-6E12F8296DC6}" type="slidenum">
              <a:rPr lang="ar-SA" smtClean="0">
                <a:latin typeface="Arial" charset="0"/>
              </a:rPr>
              <a:pPr/>
              <a:t>171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 وظايف مشخص دفتر برنامه ريزي ، دريافت درخواست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 تعميراتي و انجام برنامه ريزي هاي کوتاه مدت براي کارهايي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 که بايد توسط گروه هاي اجرايي انجام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دفتر برنامه ريزي با کاربرد تکنيکهاي کنترل پروژه نظير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پرت، </a:t>
            </a:r>
            <a:r>
              <a:rPr lang="en-US" sz="20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CPM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گرت ، برنامه ها را براي اجرا آماده نموده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در عين حال مصالح و مواد لازم را براي انجام کارها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برنامه ريزي مي کند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0F115D-5CE5-4BD9-A990-3ACDDD6159BE}" type="slidenum">
              <a:rPr lang="ar-SA" smtClean="0">
                <a:latin typeface="Arial" charset="0"/>
              </a:rPr>
              <a:pPr/>
              <a:t>172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000108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اهم وظايف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 برقراري ارتباط بين قسمت هاي توليد با گروههاي اجرايي نت،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 دريافت درخواست هاي کار تعميراتي و انجام برنامه ريزي هاي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کوتاه مدت،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برنامه ريزي براي تأمين نيروي انساني،                           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 تهيه مصالح مورد نياز شامل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- درخواست از انبار نت 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- درخواست خريد از اداره تدارکات و پشتيباني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B74D760-971F-49A8-AC72-B6438D37FC39}" type="slidenum">
              <a:rPr lang="ar-SA" smtClean="0">
                <a:latin typeface="Arial" charset="0"/>
              </a:rPr>
              <a:pPr/>
              <a:t>173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81988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5. برآورد زمان لازم براي اجراي فعاليتهاي مختلف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 هر کار،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برقراري ارتباط با گروههاي اجرايي نت، قسمت مهندسي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قسمتهاي توليد و تهيه برنامه ها با همکاري و هماهنگي آنها،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عملي کردن و اجراي برنامه هايي که توسط گروه مهندسي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تهيه شده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تهيه برنامه هاي کنترل کار (</a:t>
            </a:r>
            <a:r>
              <a:rPr lang="en-US" sz="20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CPM_PERT_GERT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)</a:t>
            </a:r>
            <a:endParaRPr lang="fa-IR" sz="3200" dirty="0" smtClean="0"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C10F3C-A580-405C-B7D6-35F75ADED996}" type="slidenum">
              <a:rPr lang="ar-SA" smtClean="0">
                <a:latin typeface="Arial" charset="0"/>
              </a:rPr>
              <a:pPr/>
              <a:t>174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42984"/>
            <a:ext cx="8459788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9. الويت بندي درخواستهاي کار تعميراتي،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پيگيري نحوه اجراي کار،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11.تعيين هزينه کل انجام کار ( تعيين ساعات کار مصرف شده ،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دريافت اطلاعات نرخ هر ساعت کار از بخش حسابداري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صنعتي، هزينه مصالح و قطعات مصرف شده )،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0D8DEF3-E3D4-4A36-A50A-44E7FE4EA0E2}" type="slidenum">
              <a:rPr lang="ar-SA" smtClean="0">
                <a:latin typeface="Arial" charset="0"/>
              </a:rPr>
              <a:pPr/>
              <a:t>175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142984"/>
            <a:ext cx="8208963" cy="5399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براساس کل ساعات کار انجام شده در ماه قبل و کل هزينه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بکار رفته در ماه قبل ، هزينه هر ساعت کار مشخص مي شود .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مثلاً هر ساعت کار نت در اين مرکز هزينه،  1000 تومان هزينه داشته است.</a:t>
            </a:r>
          </a:p>
          <a:p>
            <a:pPr eaLnBrk="1" hangingPunct="1">
              <a:buFont typeface="Wingdings" pitchFamily="2" charset="2"/>
              <a:buNone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12. تهيه گزارشهاي مديريتي در مورد نحوه کارکرد قسمت نت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(شامل آمارهاي فني، مالي و . . . )،</a:t>
            </a:r>
          </a:p>
          <a:p>
            <a:pPr eaLnBrk="1" hangingPunct="1">
              <a:buFont typeface="Wingdings" pitchFamily="2" charset="2"/>
              <a:buNone/>
            </a:pPr>
            <a:endParaRPr lang="fa-IR" sz="3200" dirty="0" smtClean="0">
              <a:cs typeface="HMOJTAB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6" y="5143513"/>
            <a:ext cx="34563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6000" dirty="0" smtClean="0">
                <a:solidFill>
                  <a:srgbClr val="993300"/>
                </a:solidFill>
              </a:rPr>
              <a:t>9  -  2  -  5</a:t>
            </a:r>
            <a:endParaRPr lang="en-US" sz="60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FB6004-AD27-4123-A32E-7FE6E26FDD54}" type="slidenum">
              <a:rPr lang="ar-SA" smtClean="0">
                <a:latin typeface="Arial" charset="0"/>
              </a:rPr>
              <a:pPr/>
              <a:t>176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تخمين زمان لازم براي انجام فعاليت هاي نت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بهتر است قبل از اجراي کارها ، زمان لازم براي اجراي اجزا ء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مختلف هر کار برآورد شود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فوايد: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u="sng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تقسيم و تخصيص نيروي انساني بطور دقيق ( برنامه ريزي نيروي انساني 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کنترل و پيگيري بهتر بر نحوه انجام کارهاي تعميراتي و تعيين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کارايي عمليات اجرايي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امکان انجام بهتر برنامه ريزي توليد در مواردي که با عمليات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تعميراتي ارتباط پيدا مي کند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امکان پذير نمودن اجراي سيستم هاي پرداخت پاداش و دستمزد تشويقي</a:t>
            </a:r>
            <a:endParaRPr lang="fa-IR" sz="3200" dirty="0" smtClean="0"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177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تخمين زمان لازم براي کارهاي نت براحتي کارهاي توليدي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موانع کار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عدم تشابه عمليات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وجود شرايط گوناگون براي اجراي عمليات مشابه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زمان لازم براي عيب يابي را نمي توان تخمين زد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178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براساس آمار موجود در کشورهاي صنعتي( اروپايي ) نسبت زمان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هاي لازم جهت انجام يک کار تعميراتي به شرح زير بوده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تماس با استاد کار و صدور دستور کار به پرسنل جهت اعزام به محل( 3 درصد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انتظار وسيله نقليه ( 3 درصد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رفتن به محل، حمل تجهيزات لازم  و مستقر شدن در محل (20 درصد 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179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124745"/>
            <a:ext cx="7744812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800" b="1" i="1" dirty="0" smtClean="0"/>
              <a:t>RCM</a:t>
            </a:r>
            <a:r>
              <a:rPr lang="en-US" sz="2800" dirty="0" smtClean="0"/>
              <a:t> :       Reliability – Centered  Maintenance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AM</a:t>
            </a:r>
            <a:r>
              <a:rPr lang="en-US" sz="2800" dirty="0" smtClean="0"/>
              <a:t> :          Asset management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EAM</a:t>
            </a:r>
            <a:r>
              <a:rPr lang="en-US" sz="2800" dirty="0" smtClean="0"/>
              <a:t> :       Enterprise  asset  Management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PAM</a:t>
            </a:r>
            <a:r>
              <a:rPr lang="en-US" sz="2800" i="1" dirty="0" smtClean="0"/>
              <a:t> :       </a:t>
            </a:r>
            <a:r>
              <a:rPr lang="en-US" sz="2800" dirty="0" smtClean="0"/>
              <a:t>Physical Asset Management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MMIS</a:t>
            </a:r>
            <a:r>
              <a:rPr lang="en-US" sz="2800" dirty="0" smtClean="0"/>
              <a:t> :     Maintenance  Management </a:t>
            </a:r>
          </a:p>
          <a:p>
            <a:pPr algn="l">
              <a:spcBef>
                <a:spcPts val="600"/>
              </a:spcBef>
            </a:pPr>
            <a:r>
              <a:rPr lang="en-US" sz="2800" dirty="0" smtClean="0"/>
              <a:t>                 Information Systems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CMMS</a:t>
            </a:r>
            <a:r>
              <a:rPr lang="en-US" sz="2800" dirty="0" smtClean="0"/>
              <a:t> :    Computerized Maintenance </a:t>
            </a:r>
          </a:p>
          <a:p>
            <a:pPr algn="l">
              <a:spcBef>
                <a:spcPts val="600"/>
              </a:spcBef>
            </a:pPr>
            <a:r>
              <a:rPr lang="en-US" sz="2800" dirty="0" smtClean="0"/>
              <a:t>                 Management Systems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FME</a:t>
            </a:r>
            <a:r>
              <a:rPr lang="en-US" sz="2800" dirty="0" smtClean="0"/>
              <a:t>A :     Failure  Modes  and  Effects Analysis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OEE</a:t>
            </a:r>
            <a:r>
              <a:rPr lang="en-US" sz="2800" dirty="0" smtClean="0"/>
              <a:t> :       Overall  Equipment  Effectiveness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AM</a:t>
            </a:r>
            <a:r>
              <a:rPr lang="en-US" sz="2800" dirty="0" smtClean="0"/>
              <a:t> :         Anticipatory  Maintenance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مطالعه نقشه، محاسبات و ... ( 4 درصد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رفع احتياجات شخصي ( 18 درصد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زمان عملي کار روي دستگاه (عيب يابي و رفع عيب)  ( 52 درصد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graphicFrame>
        <p:nvGraphicFramePr>
          <p:cNvPr id="221204" name="Group 20"/>
          <p:cNvGraphicFramePr>
            <a:graphicFrameLocks noGrp="1"/>
          </p:cNvGraphicFramePr>
          <p:nvPr/>
        </p:nvGraphicFramePr>
        <p:xfrm>
          <a:off x="1295400" y="3886200"/>
          <a:ext cx="6096000" cy="2743200"/>
        </p:xfrm>
        <a:graphic>
          <a:graphicData uri="http://schemas.openxmlformats.org/drawingml/2006/table">
            <a:tbl>
              <a:tblPr rtl="1"/>
              <a:tblGrid>
                <a:gridCol w="2032000"/>
                <a:gridCol w="2032000"/>
                <a:gridCol w="2032000"/>
              </a:tblGrid>
              <a:tr h="88551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يافتن عيب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رفع عيب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68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مکانيکي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برقي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ابزاردقيق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کم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متوسط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زياد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زياد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متوسط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کم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666" name="Line 17"/>
          <p:cNvSpPr>
            <a:spLocks noChangeShapeType="1"/>
          </p:cNvSpPr>
          <p:nvPr/>
        </p:nvSpPr>
        <p:spPr bwMode="auto">
          <a:xfrm flipV="1">
            <a:off x="5435601" y="3962400"/>
            <a:ext cx="1879600" cy="76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منابع تخمين زمان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تجربيات خود تخمين زننده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آمار موجود براي انجام کارهاي مشابه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جداول استاندارد زمان سنجي 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MTM, MTS , PDTS </a:t>
            </a:r>
            <a:r>
              <a:rPr lang="fa-IR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 کار تعميراتي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روي فرمهاي درخواست کار تعميراتي ، شرح کار مورد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 نوشته مي شود . بعضي اطلاعات قبل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کار نوشته مي شود و برخي ديگر پس از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 تعميراتي مربوطه ثبت مي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208963" cy="47244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جهت ايجاد امکانات کنترل و بهنگام سازي برنامه هاي نت لازم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 همواره سوابق کارهاي تعميراتي انجام شده ، نوع خرابي ها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حجم نيروي انساني مصرف شده ، ساعات کار مصرف شده ، و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مصالح و قطعات بکاررفته مشخص باشد ؛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تا بر اساس آنها موارد ذيل عملي گردد</a:t>
            </a: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تجزيه و تحليل نتايج ( مقايسه درخواست هاي اظطراري و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پيشگيري ، تعداد درخواست هاي بخش توليد و بخش نت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459788" cy="5399088"/>
          </a:xfrm>
        </p:spPr>
        <p:txBody>
          <a:bodyPr/>
          <a:lstStyle/>
          <a:p>
            <a:pPr eaLnBrk="1" hangingPunct="1">
              <a:buNone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تنظيم و تعديل و بهنگام کردن و تکميل برنامه ها</a:t>
            </a:r>
          </a:p>
          <a:p>
            <a:pPr eaLnBrk="1" hangingPunct="1">
              <a:buFontTx/>
              <a:buNone/>
            </a:pPr>
            <a:endParaRPr lang="fa-IR" sz="3200" dirty="0" smtClean="0">
              <a:cs typeface="HMOJTABA" pitchFamily="2" charset="-78"/>
            </a:endParaRPr>
          </a:p>
          <a:p>
            <a:pPr eaLnBrk="1" hangingPunct="1">
              <a:buFontTx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انجام عمليات بهسازي ( ممکن است يک عيب خاص مرتباً</a:t>
            </a:r>
          </a:p>
          <a:p>
            <a:pPr eaLnBrk="1" hangingPunct="1">
              <a:buFontTx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تکرارشود و هيچ گونه اقدامي براي يافتن راه حل نهايي و </a:t>
            </a:r>
          </a:p>
          <a:p>
            <a:pPr eaLnBrk="1" hangingPunct="1">
              <a:buFontTx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رفع آن بطور اساسي به عمل نيايد ) </a:t>
            </a:r>
          </a:p>
          <a:p>
            <a:pPr eaLnBrk="1" hangingPunct="1">
              <a:buFontTx/>
              <a:buNone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Tx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اطلاع از تعميرات تکراري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7904164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درخواستهاي کار تعميراتي ( البته در يک سيستم کارا ) عمدتاً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توسط خود قسمت نت (پس از بازديدهاي فني) تهيه مي شود.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يعني متقاضي اصلي کارهاي تعميراتي خود قسمت نت است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 هاي کار تعميراتي از دو قسمت توليدي و نت ( پس از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بازديد فني ) به دفتر برنامه ريزي مي رسد .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اولويت بندي کارهاي تعميراتي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دفتر برنامه ريزي ، تشخيص و تصميم گيري در مورد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اينکه کارهاي تعميراتي ارجاع شده کداميک داراي اولويت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بالاتري است , کار مهمي است که به دشواري انجام مي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اولويت بندي از وظايف اساسي دفتر برنامه ريزي نت است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مثلاً امور اضطراري براي راه اندازي ماشين هايي که متوقف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شده اند از ارجحيت زيادي برخوردار است ولي ممکن است در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آن واحد دو يا چند سيستم توليدي متوقف شده باشند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اي از روشهاي اولويت بندي : (روش 1)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 امور اظطراري : ادامه کار با دستگاه ، خطرات جاني دارد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يا توقف دستگاه باعث رکود توليد شده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 دستگاه در حال کار است ولي احتياج به تعمير دارد تا از رکود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 خرابي بيشتر در آن جلوگيري شود .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امور غير توليدي : تعميرات ساختمانها، امور رفاهي، دفتري و...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2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 بحث و تبادل نظر بين مسئولين امور برنامه ريزي نت يا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سرپرست نت , با قسمت تقاضا کننده مي توان کارها را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الويت بندي نمود . ( بر اساس تجربي و به صورت نظري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00167" y="2285992"/>
            <a:ext cx="64294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kumimoji="0" lang="fa-IR" sz="9600" b="1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</a:rPr>
              <a:t>تاريخچه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7924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روش 3 :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و نيز مي توان به صورت کمي و در يک سيستم اولويت عمل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کرد .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endParaRPr kumimoji="0" lang="fa-IR" sz="11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تهيه سيستم اولويت بندي :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buFont typeface="Wingdings" pitchFamily="2" charset="2"/>
              <a:buChar char="©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عامل نوع کار تعميراتي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buFont typeface="Wingdings" pitchFamily="2" charset="2"/>
              <a:buChar char="©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عامل نوع دستگاه توليدي (از نظر اهميت کار در خط توليد)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7239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براي هر دستور کار تعميراتي شاخص نوع کار تعميراتي و 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شاخص نوع ماشين تببين مي شود و از حاصلضرب اين دو 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عامل , شاخص الويت آن دستور کار معين مي شود 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2610" name="Group 114"/>
          <p:cNvGraphicFramePr>
            <a:graphicFrameLocks noGrp="1"/>
          </p:cNvGraphicFramePr>
          <p:nvPr/>
        </p:nvGraphicFramePr>
        <p:xfrm>
          <a:off x="1981200" y="1219200"/>
          <a:ext cx="6224586" cy="4732173"/>
        </p:xfrm>
        <a:graphic>
          <a:graphicData uri="http://schemas.openxmlformats.org/drawingml/2006/table">
            <a:tbl>
              <a:tblPr rtl="1"/>
              <a:tblGrid>
                <a:gridCol w="3111542"/>
                <a:gridCol w="3113044"/>
              </a:tblGrid>
              <a:tr h="116032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انواع کار هاي تعميراتي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به ترتيب اهميت 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انواع ماشين آلات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به ترتيب اهميت 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503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امور اضطراري نوع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آلات کليدي براي استمرار توليد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862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3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امور تعميراتي وابسته به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تعميرات ( تميز کاري ,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جمع آوري ضايعات و ...)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آلات کم اهميت تر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از نظر استمرار توليد 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903" name="Line 115"/>
          <p:cNvSpPr>
            <a:spLocks noChangeShapeType="1"/>
          </p:cNvSpPr>
          <p:nvPr/>
        </p:nvSpPr>
        <p:spPr bwMode="auto">
          <a:xfrm>
            <a:off x="3429000" y="3581400"/>
            <a:ext cx="0" cy="5032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5904" name="Line 116"/>
          <p:cNvSpPr>
            <a:spLocks noChangeShapeType="1"/>
          </p:cNvSpPr>
          <p:nvPr/>
        </p:nvSpPr>
        <p:spPr bwMode="auto">
          <a:xfrm>
            <a:off x="6781800" y="3505200"/>
            <a:ext cx="0" cy="5048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3576" name="Group 56"/>
          <p:cNvGraphicFramePr>
            <a:graphicFrameLocks noGrp="1"/>
          </p:cNvGraphicFramePr>
          <p:nvPr/>
        </p:nvGraphicFramePr>
        <p:xfrm>
          <a:off x="990600" y="1524000"/>
          <a:ext cx="7694612" cy="3886200"/>
        </p:xfrm>
        <a:graphic>
          <a:graphicData uri="http://schemas.openxmlformats.org/drawingml/2006/table">
            <a:tbl>
              <a:tblPr rtl="1"/>
              <a:tblGrid>
                <a:gridCol w="4941423"/>
                <a:gridCol w="2753189"/>
              </a:tblGrid>
              <a:tr h="170899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سرويس هاي کليدي ( هواي فشرده , بخار , آب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صنعتي و ...) رکود آن باعث رکود بيش از يک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مي شود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تعميرات اضطراري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720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هاي کليدي در توليد ( که براي آنها يدک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منظور نشده و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w/p</a:t>
                      </a: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بعد از آنها صفر است ) قطعات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نيمه تمام بين کارگاهي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تعميرات پيشگيري ( بازديدها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, روغن کاري , تعويض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قطعات فرسوده و ...)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4582" name="Group 38"/>
          <p:cNvGraphicFramePr>
            <a:graphicFrameLocks noGrp="1"/>
          </p:cNvGraphicFramePr>
          <p:nvPr/>
        </p:nvGraphicFramePr>
        <p:xfrm>
          <a:off x="990600" y="1600200"/>
          <a:ext cx="7939087" cy="4114799"/>
        </p:xfrm>
        <a:graphic>
          <a:graphicData uri="http://schemas.openxmlformats.org/drawingml/2006/table">
            <a:tbl>
              <a:tblPr rtl="1"/>
              <a:tblGrid>
                <a:gridCol w="4589383"/>
                <a:gridCol w="3349704"/>
              </a:tblGrid>
              <a:tr h="164455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هاي به هم پيوسته ( در صورت توقف يک ماشين کل سيستم متوقف مي شود )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کمک به امور توليد( تعويض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ابزار , راه اندازي , تنظيم ها و ...)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24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  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 </a:t>
                      </a: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هاي چند تايي ( که از نوع مشابه آنها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تعدادي در کارگاه وجود دارد و در صورت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خرابي يکي از آنها بقيه قابل استفاده اند )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تصحيحي 1 ( اگر ظرف 24 ساعت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انجام نشود باعث توقف خط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مي شود 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تصحيحي 2 ( تعمير و مرمت قطعه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يدکي 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86" name="Group 14"/>
          <p:cNvGraphicFramePr>
            <a:graphicFrameLocks noGrp="1"/>
          </p:cNvGraphicFramePr>
          <p:nvPr/>
        </p:nvGraphicFramePr>
        <p:xfrm>
          <a:off x="990600" y="1295400"/>
          <a:ext cx="7448549" cy="4901184"/>
        </p:xfrm>
        <a:graphic>
          <a:graphicData uri="http://schemas.openxmlformats.org/drawingml/2006/table">
            <a:tbl>
              <a:tblPr rtl="1"/>
              <a:tblGrid>
                <a:gridCol w="4305816"/>
                <a:gridCol w="3142733"/>
              </a:tblGrid>
              <a:tr h="13953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خود روها ( جرثقيل ها , کاميون ها , ليف تراک , تراکتور , لودر , کلاً آنهايي که به خط توليد وابسته نيست )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كه روي ماشين نيست و ) به غير از آن قطعه يدكي ديگري در انبار موجود نيست 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5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ساختمان و جاده هاي توليدي ( كه امور توليد به آنها مستقيماً وابسته است )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ساختمان ها و جاده هاي غير توليدي ( كه امور توايد به آنها مستقيماً ئوابسته نيست مثل دفاتر ، باغچه ، چمن ها ، خطوط جاده اي و ... 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مبلمان دفتري ، ظروف حمل ، ( كمد ،‌ميز و صندلي ،‌ ظروف حمل مواد و قطعات ، پالت ها و ... )   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امور روزمره و سرويس نظير تميز كردن فيلتر ها ، شارژ كردن باطري ها و ... 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714375"/>
            <a:ext cx="6696075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05039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 فني و </a:t>
            </a:r>
            <a:b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پيشگيري</a:t>
            </a:r>
            <a:endParaRPr lang="en-US" sz="75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 انجام عمليات پيشگيري , پس از بازديد هاي فني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دوره اي صادر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سپس ( بر اساس الويت ) در برنامه کار روزانه گروه هاي اجرايي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قرار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کاتالوگ دستگاه ها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پيشگيري  ؛   بازرسي فني      تجربيات اشخاص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اطلاعات بازگشتي</a:t>
            </a:r>
          </a:p>
        </p:txBody>
      </p:sp>
      <p:sp>
        <p:nvSpPr>
          <p:cNvPr id="172037" name="AutoShape 5"/>
          <p:cNvSpPr>
            <a:spLocks/>
          </p:cNvSpPr>
          <p:nvPr/>
        </p:nvSpPr>
        <p:spPr bwMode="auto">
          <a:xfrm>
            <a:off x="3581400" y="4267200"/>
            <a:ext cx="287337" cy="1657350"/>
          </a:xfrm>
          <a:prstGeom prst="rightBrace">
            <a:avLst>
              <a:gd name="adj1" fmla="val 48066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سطوح بازديدهاي فني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بازديد هاي فني که به منظور عمليات پيشگيري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در 4 طبقه تقسيم بندي مي شود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طبقه 1: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بازديد هاي انجام شده توسط انسان به وسيله حواس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انساني براساس برنامه هاي دوره اي بازديد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1142977" y="2285992"/>
            <a:ext cx="744855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هدف : </a:t>
            </a:r>
            <a:r>
              <a:rPr lang="fa-IR" sz="2800" dirty="0" smtClean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   ارائه يک روش علمي براي </a:t>
            </a:r>
            <a:r>
              <a:rPr lang="fa-IR" sz="2800" dirty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طرح و </a:t>
            </a:r>
            <a:r>
              <a:rPr lang="fa-IR" sz="2800" dirty="0" smtClean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تدوين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fa-IR" sz="2800" dirty="0" smtClean="0">
              <a:solidFill>
                <a:srgbClr val="FFFF00"/>
              </a:solidFill>
              <a:latin typeface="+mj-lt"/>
              <a:ea typeface="+mj-ea"/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fa-IR" sz="900" dirty="0">
              <a:solidFill>
                <a:srgbClr val="FFFF00"/>
              </a:solidFill>
              <a:latin typeface="+mj-lt"/>
              <a:ea typeface="+mj-ea"/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           سيستم  </a:t>
            </a:r>
            <a:r>
              <a:rPr lang="fa-IR" sz="2800" dirty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برنامه </a:t>
            </a:r>
            <a:r>
              <a:rPr lang="fa-IR" sz="2800" dirty="0" smtClean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ريزي نگهداري </a:t>
            </a:r>
            <a:r>
              <a:rPr lang="fa-IR" sz="2800" dirty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و تعميرات</a:t>
            </a:r>
            <a:endParaRPr lang="en-US" sz="2800" dirty="0">
              <a:solidFill>
                <a:srgbClr val="FFFF00"/>
              </a:solidFill>
              <a:latin typeface="+mj-lt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 bwMode="auto">
          <a:xfrm>
            <a:off x="4572000" y="1857364"/>
            <a:ext cx="3643339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162800" y="1219200"/>
            <a:ext cx="75533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2013</a:t>
            </a:r>
            <a:endParaRPr lang="fa-IR" sz="24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500165" y="1857364"/>
            <a:ext cx="3071835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1285852" y="2643183"/>
            <a:ext cx="29289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/>
            <a:r>
              <a:rPr kumimoji="1" lang="en-US" sz="16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Run-to-Failure  Management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HMOJTABA" pitchFamily="2" charset="-78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429125" y="2643182"/>
            <a:ext cx="41434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Preventive Maintenance   </a:t>
            </a:r>
            <a:r>
              <a:rPr kumimoji="1" lang="en-US" sz="1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(PM)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Time Based Maintenance   </a:t>
            </a:r>
            <a:r>
              <a:rPr kumimoji="1" lang="en-US" sz="1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(TBM)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  <a:ea typeface="Calibri" pitchFamily="34" charset="0"/>
            </a:endParaRPr>
          </a:p>
          <a:p>
            <a:pPr algn="l" rtl="0" eaLnBrk="0" hangingPunct="0"/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Total  Productive Maintenance  </a:t>
            </a:r>
            <a:r>
              <a:rPr lang="en-US" sz="180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(TPM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</a:endParaRPr>
          </a:p>
          <a:p>
            <a:pPr algn="l" rtl="0" eaLnBrk="0" hangingPunct="0"/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Predictive Maintenance    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(PdM)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cs typeface="HMOJTABA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</a:rPr>
              <a:t>Condition Based Maintenance   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</a:rPr>
              <a:t>(CBM)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i="1" dirty="0">
                <a:solidFill>
                  <a:srgbClr val="7030A0"/>
                </a:solidFill>
                <a:latin typeface="Calibri" pitchFamily="34" charset="0"/>
              </a:rPr>
              <a:t>Computerized Maintenance Management Systems </a:t>
            </a: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</a:rPr>
              <a:t>   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</a:rPr>
              <a:t>(</a:t>
            </a:r>
            <a:r>
              <a:rPr lang="en-US" sz="1800" b="1" i="1" dirty="0">
                <a:solidFill>
                  <a:srgbClr val="FFFF00"/>
                </a:solidFill>
                <a:latin typeface="Calibri" pitchFamily="34" charset="0"/>
              </a:rPr>
              <a:t>CMMS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</a:rPr>
              <a:t>Reliability Centered Maintenance   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</a:rPr>
              <a:t>(RCM)</a:t>
            </a:r>
            <a:endParaRPr lang="en-US" sz="1800" b="1" i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057400"/>
            <a:ext cx="5891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1900                                 1950      1960      …        </a:t>
            </a:r>
            <a:endParaRPr lang="en-US" sz="2000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/>
    </p:bld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19200"/>
            <a:ext cx="8208963" cy="53990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fa-I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طبقه2:</a:t>
            </a:r>
            <a:r>
              <a:rPr lang="fa-IR" sz="3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 استفاده از وسايل و تجهيزات مخصوص بازديد توسط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انسان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وسايلي مانند آمپرمتر، ولت متر ، اهم متر ، کوليس ، ورنيه ،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وسايل اندازه گيري تولرانسهاي مجاز ،. .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دستگاههايي براي بررسي ساختارهاي فلزي و وجود ترکيدگي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داخل بدنه ماشين ها که با اشعه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X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فرکانس هاي مافوق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صوت کار مي کنند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طبقه3: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سيستمهاي ثابت بر روي دستگاهها براي اعلام خطر و وضعيت کار ماشين ها .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وسايل اعلام خطر و اعلام وضعيت ماشين که به طور دائم روي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دستگاه نصب شده اند مانند دستگاههاي ثبات حرارت، فشار،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لرزش و . .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مستمر عوامل مورد نظر براي مطلع کردن بازديد کنندگان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وضعيت کار دستگاه ها.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کاهش هزينه هاي نيروي انساني براي بازديد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احتياج به توقف دستگاه براي بازديد را کم مي کند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دقيقتر از انسان است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طبقه4: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آناليز شيميايي روغنهاي صنعتي مستعمل در دستگاه ها: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روغنهاي مستعمل داخل دستگاه ها مورد آزمايش و آناليز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قرار مي گيرد و در صورتي که ميزان ذرات فلز وارد شده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در روغن از حدود معين بيشتر باشد نشان دهنده ساييدگي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غير مجاز است و دستگاه مورد تعمير قرار مي گيرد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روشهاي برنامه ريزي بازديدهاي فني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برنامه هاي دوره اي بازديد 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انجام عمليات بازرسي فني دستگاه ها (توسط گروه هاي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 نت ) لازم است برنامه هايي متناسب و مطابق با اصول و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خواسته هاي فني هر دستگاه و متناسب با شرايط محيط و نحوه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بهره برداري از هر دستگاه وجود داشته باشد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ملاحظات در تهيه برنامه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يي براي انجام عمليات بازديد هاي فني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اصول فني هر دستگاه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شرايط محيطي موجود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نحوه بهره برداري از دستگاه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از طريق کاتالوگ هاي فني که توسط سازندگان ماشين ها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ارائه مي شود ، تهيه و سپس با کمک اطلاعات بازگشتي تکميل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گنجاندن تهيه فرم ها در قرارداد خريد ماشين آلات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a-IR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نحوه تهيه فرم هاي بازرسي 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1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</a:t>
            </a: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 براي هر ماشين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endParaRPr lang="fa-IR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پيشگيري ساليانه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هاي پیشگیرانه هفتگي 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کار پيشگيري براي هر ماشين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گزارش بازرسي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هاي روغنکاري 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</a:t>
            </a:r>
            <a:r>
              <a:rPr lang="fa-IR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روغنکاري</a:t>
            </a:r>
            <a:endParaRPr lang="fa-IR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مسیر </a:t>
            </a:r>
            <a:r>
              <a:rPr lang="fa-IR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روغنکاري</a:t>
            </a:r>
            <a:endParaRPr lang="fa-IR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گزارش </a:t>
            </a:r>
            <a:r>
              <a:rPr lang="fa-IR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روغنکاري</a:t>
            </a:r>
            <a:endParaRPr lang="fa-IR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a-IR" sz="32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a-IR" sz="32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a-IR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þ"/>
              <a:defRPr/>
            </a:pPr>
            <a:endParaRPr lang="fa-IR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001000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buFont typeface="Wingdings" pitchFamily="2" charset="2"/>
              <a:buChar char="Ð"/>
              <a:defRPr/>
            </a:pPr>
            <a:r>
              <a:rPr kumimoji="0" lang="fa-IR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فرم پيشگيري براي هر ماشين :</a:t>
            </a: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فرم پيشگيري يک فرم مشخص کننده سرويس هاي پيشگيري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و بازرسي هاي لازم براي هر دستگاه و ماشين به طور جداگانه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مي باشد .  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اطلاعات روي فرم، در شروع دوره بهره برداري از کارخانه, بر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اساس پيشنهادات سازندگان ماشين آلات تهيه ميشود ولي با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پيشرفت زمان و دريافت اطلاعات بازتابي مرتباً تکميل و تصحيح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مي شود 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روي فرم پيشگيري :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تاريخ تهيه ، شماره تجديد نظر، نام و کد ماشين ، شرح عمليات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بازديد، سرويس هاي تنظيم، دوره تناوب هريک از عمليات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(هفتگي ، ماهانه و ...) ، مشخصات تخصصي لازم براي هريک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عمليات (مکانيکي ، برقي ، ساختماني ، ابزاردقيق و ...)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ماشين هاي بزرگ مي توان براي هر ماشين به تفکيک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تخصص هاي مختلف يک فرم جداگانه تهيه نمود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فرم پيش گيري عمليات برقي ماشين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A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،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فرم پيش گيري عمليات مکانيکي ماشين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A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...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پيشگيري ساليانه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ساليانه پيشگيري از روي فرم هاي پيشگيري قابل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 است . فرم ساليانه پيشگيري نشان مي دهد که در چه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هفته هايي از سال ، روي چه دستگاه هايي ، چه نوع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 هايي يا سرويس هايي لازم خواهد شد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فرم ها براي 52 هفته سال براي بازرسي کليه دارايي ها تهيه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1"/>
          <p:cNvSpPr>
            <a:spLocks noChangeArrowheads="1"/>
          </p:cNvSpPr>
          <p:nvPr/>
        </p:nvSpPr>
        <p:spPr bwMode="auto">
          <a:xfrm>
            <a:off x="816514" y="3649215"/>
            <a:ext cx="756693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spcBef>
                <a:spcPts val="1200"/>
              </a:spcBef>
            </a:pPr>
            <a:endParaRPr lang="en-US" sz="1800" b="1" i="1" u="sng" dirty="0" smtClean="0">
              <a:solidFill>
                <a:srgbClr val="FFCC99"/>
              </a:solidFill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i="1" dirty="0"/>
              <a:t>Depending on the specific industry :    </a:t>
            </a:r>
            <a:endParaRPr lang="en-US" sz="2000" i="1" dirty="0" smtClean="0"/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between </a:t>
            </a:r>
            <a:r>
              <a:rPr lang="en-US" sz="2000" i="1" dirty="0"/>
              <a:t>15 and 60 percent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1527" y="5492552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/>
            <a:r>
              <a:rPr lang="en-US" sz="24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Maintenance costs can directly impact plant  </a:t>
            </a:r>
            <a:r>
              <a:rPr lang="en-US" sz="24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profitability</a:t>
            </a:r>
          </a:p>
          <a:p>
            <a:pPr algn="l" rtl="0" eaLnBrk="0" hangingPunct="0"/>
            <a:r>
              <a:rPr lang="en-US" sz="2000" b="1" i="1" dirty="0" smtClean="0">
                <a:solidFill>
                  <a:srgbClr val="92D050"/>
                </a:solidFill>
                <a:latin typeface="Calibri" pitchFamily="34" charset="0"/>
                <a:ea typeface="Calibri" pitchFamily="34" charset="0"/>
              </a:rPr>
              <a:t> </a:t>
            </a:r>
            <a:endParaRPr lang="fa-IR" sz="2000" b="1" i="1" dirty="0">
              <a:solidFill>
                <a:srgbClr val="92D050"/>
              </a:solidFill>
              <a:latin typeface="Calibri" pitchFamily="34" charset="0"/>
              <a:ea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1196753"/>
            <a:ext cx="796856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spcBef>
                <a:spcPts val="1200"/>
              </a:spcBef>
            </a:pPr>
            <a:r>
              <a:rPr lang="en-US" sz="1400" i="1" dirty="0" smtClean="0"/>
              <a:t>  </a:t>
            </a:r>
            <a:r>
              <a:rPr lang="en-US" sz="2000" i="1" dirty="0" smtClean="0"/>
              <a:t>In </a:t>
            </a:r>
            <a:r>
              <a:rPr lang="en-US" sz="2000" i="1" dirty="0"/>
              <a:t>all </a:t>
            </a:r>
            <a:r>
              <a:rPr lang="en-US" sz="2000" i="1" dirty="0" smtClean="0"/>
              <a:t> </a:t>
            </a:r>
            <a:r>
              <a:rPr lang="en-US" sz="2000" i="1" dirty="0"/>
              <a:t>manufacturing  or  production  plants :</a:t>
            </a:r>
          </a:p>
          <a:p>
            <a:pPr algn="l" rtl="0" eaLnBrk="0" hangingPunct="0">
              <a:spcBef>
                <a:spcPts val="1200"/>
              </a:spcBef>
            </a:pPr>
            <a:r>
              <a:rPr lang="en-US" sz="2400" i="1" u="sng" dirty="0">
                <a:solidFill>
                  <a:srgbClr val="FFFF00"/>
                </a:solidFill>
              </a:rPr>
              <a:t>Maintenance costs </a:t>
            </a:r>
            <a:r>
              <a:rPr lang="en-US" sz="2000" i="1" dirty="0"/>
              <a:t>    </a:t>
            </a:r>
            <a:endParaRPr lang="en-US" sz="2000" i="1" dirty="0" smtClean="0"/>
          </a:p>
          <a:p>
            <a:pPr algn="l" rtl="0" eaLnBrk="0" hangingPunct="0">
              <a:spcBef>
                <a:spcPts val="1200"/>
              </a:spcBef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a  </a:t>
            </a:r>
            <a:r>
              <a:rPr lang="en-US" sz="2000" i="1" dirty="0"/>
              <a:t>major  part  of   </a:t>
            </a:r>
            <a:endParaRPr lang="en-US" sz="2000" i="1" dirty="0" smtClean="0"/>
          </a:p>
          <a:p>
            <a:pPr algn="l" rtl="0" eaLnBrk="0" hangingPunct="0">
              <a:spcBef>
                <a:spcPts val="1200"/>
              </a:spcBef>
            </a:pPr>
            <a:r>
              <a:rPr lang="en-US" sz="2000" i="1" dirty="0">
                <a:solidFill>
                  <a:srgbClr val="FFFF00"/>
                </a:solidFill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</a:rPr>
              <a:t>                                                                   </a:t>
            </a:r>
            <a:r>
              <a:rPr lang="en-US" sz="2400" i="1" u="sng" dirty="0" smtClean="0">
                <a:solidFill>
                  <a:srgbClr val="FFFF00"/>
                </a:solidFill>
              </a:rPr>
              <a:t>total </a:t>
            </a:r>
            <a:r>
              <a:rPr lang="en-US" sz="2400" i="1" u="sng" dirty="0">
                <a:solidFill>
                  <a:srgbClr val="FFFF00"/>
                </a:solidFill>
              </a:rPr>
              <a:t>operating costs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69" grpId="0"/>
      <p:bldP spid="7" grpId="0"/>
      <p:bldP spid="8" grpId="0"/>
    </p:bld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روي فرم پيشگيري ساليانه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نام و کد تجهيزات و دارايي ها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شماره هفته هايي که بايد بازرسي هاي فني انجام شود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نوع بازرسي ( مکانيکي ، الکتريکي ،...)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پريود بازرسي ( هفتگي ، ماهانه ،... 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81988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هاي هفتگي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هفتگي مستقيماً از روي برنامه ساليانه قابل برداشت است.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آخر هر هفته ، اين فرم براي هفته بعد تهيه مي شود و نسخه 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آن براي کارگاه توليدي ارسال مي شود ، بطوريکه در شروع هفته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فرم براي هريک از کارگاه هاي توليدي آماده باشد تا آن کارگاه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آمادگي هاي لازم را ايجاد نمايد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روي فرم برنامه هفتگي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نام و شماره ماشين ها ، نوع بازرسي که بايد انجام شود ، زمان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تقريبي لازم براي انجام عمل ، روز مشخص هفته ، ساعات مشخص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روز مربوطه.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تعيين روز و ساعات مشخص ، مناسب است که با امور توليدي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هر کارگاه هماهنگي به عمل آيد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endParaRPr lang="fa-IR" sz="32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کار پيشگيري براي هر ماشين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فرمهاي پيشگيري به صورتي نيستند که اطلاعات را به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سرعت به گروه هاي بازديد کننده و اجراکننده برنامه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 منتقل کنند .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کار پيشگيري ، مستقيماً در اختيار گروه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بازديدکننده قرار مي گيرد تا براساس آنها ، عمليات لازم را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دهند .     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3200" dirty="0" smtClean="0">
              <a:cs typeface="HMOJTABA" pitchFamily="2" charset="-7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فرم مشخصات کار پيشگيري ، براساس فرم هاي پيشگيري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و از روي آنها تکميل مي شود ( براي هر ماشين )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2000" dirty="0" smtClean="0">
              <a:cs typeface="HMOJTABA" pitchFamily="2" charset="-7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در روي فرم مشخصات کار پيشگيري ، فقط يک نوع از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کارها با يک تخصص و تناوب مشخص يادداشت مي شود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3200" dirty="0" smtClean="0">
              <a:cs typeface="HMOJTABA" pitchFamily="2" charset="-7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مثلاً همه کارهاي نوع ب/ ما ( تخصص برقي و تناوب ماهيانه 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از روي فرم پيشگيري برداشت شده و در فرم مشخصات کار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پيش گيري ثبت مي شود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   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208963" cy="36036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فرم هاي مشخصات کار پيشگيري در تاريخ و روز مشخصي که در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برنامه هفتگي تعيين شده در اختيار گروه هاي بازرسي کننده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قرار مي گيرد تا آن را با خود به محل استقرار ماشين برده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و عمليات بازرسي و پيش گيري را براساس دستورات داخل فرم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انجام دهند .</a:t>
            </a:r>
            <a:endParaRPr lang="fa-IR" dirty="0" smtClean="0">
              <a:cs typeface="Tahoma" pitchFamily="34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گزارش بازرسي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فرم ها پس از انجام عمليات بازرسي و پيشگيري توسط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گروه هايي که عمليات را انجام داده اند تکميل مي شود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فرم ها شرح مشاهدات انجام شده و نتايج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عمليات منعکس مي شود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صورتيکه کار بيشتري لازم است انجام شود ( کار تعميراتي )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توسط گروه هاي اجرايي عمليات بازرسي و پيشگيري بر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روي فرمها يادداشت مي شود و بر اين اساس درخواست هاي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 تعميراتي تهيه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درخواست ها وارد برنامه کار گروه هاي اجرايي نت مي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þ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هاي روغنکاري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يکي از عمليات مهم پيشگيري , روغن کاري مي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برنامه هاي روغن کاري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سرويس هاي خدماتي و مشاوره اي سازندگان روغن ها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داشتن ليست روغن هاي مشابه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تجربيات خود شخص برنامه ريز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لازم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 و تکميل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روغنکاري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(از روي شناسنامه هاي تجهيزات)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تعداد و محل هاي روغن کاري روي هر دستگاه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دوره تناوب براي بازديدهاي متوالي يا تعويض هاي متوالي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نحوه انجام روغن کاري (تلمبه ، گريس پمپ ، قيف و... 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مقدار روغن لازم براي تعويض کامل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نوع روغن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1556792"/>
            <a:ext cx="705678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i="1" dirty="0"/>
              <a:t>For example, in food related industries, average maintenance costs </a:t>
            </a:r>
            <a:r>
              <a:rPr lang="en-US" sz="2000" i="1" dirty="0" smtClean="0"/>
              <a:t>represent </a:t>
            </a:r>
            <a:r>
              <a:rPr lang="en-US" sz="2000" i="1" dirty="0"/>
              <a:t>about </a:t>
            </a:r>
            <a:r>
              <a:rPr lang="en-US" sz="2000" i="1" dirty="0">
                <a:solidFill>
                  <a:srgbClr val="7030A0"/>
                </a:solidFill>
              </a:rPr>
              <a:t>15 percent </a:t>
            </a:r>
            <a:r>
              <a:rPr lang="en-US" sz="2000" i="1" dirty="0"/>
              <a:t>of the cost of goods produced, </a:t>
            </a: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i="1" dirty="0">
                <a:solidFill>
                  <a:srgbClr val="7030A0"/>
                </a:solidFill>
              </a:rPr>
              <a:t>and,</a:t>
            </a: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i="1" dirty="0"/>
              <a:t>maintenance costs for iron and steel, pulp and paper, and other  </a:t>
            </a:r>
            <a:r>
              <a:rPr lang="en-US" sz="2000" i="1" dirty="0" smtClean="0"/>
              <a:t>heavy industries </a:t>
            </a:r>
            <a:r>
              <a:rPr lang="en-US" sz="2000" i="1" dirty="0"/>
              <a:t>represent up to </a:t>
            </a:r>
            <a:r>
              <a:rPr lang="en-US" sz="2000" i="1" dirty="0">
                <a:solidFill>
                  <a:srgbClr val="7030A0"/>
                </a:solidFill>
              </a:rPr>
              <a:t>60 percent </a:t>
            </a:r>
            <a:r>
              <a:rPr lang="en-US" sz="2000" i="1" dirty="0"/>
              <a:t>of the total production costs.                                      </a:t>
            </a:r>
          </a:p>
          <a:p>
            <a:pPr lvl="0" algn="l" rtl="0" eaLnBrk="0" hangingPunct="0"/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22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براساس اطلاعات فوق ، مهندسين بخش نت موارد زير را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مشخص مي کنند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 نيروي انساني لازم .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 تعيين مسيرهاي بهينه ، حداقل کردن طول مسير رفت و آمد و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حمل تجهيزات روغن کاري و جلوگيري از فراموش شدن عمليات روغنکاري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برنامه ريزي براي توقف دستگاه ها در موارد لزوم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روش هاي کنترل موجودي براي ذخيره سازي روغن ها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 startAt="5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تبيين مشخصات تجهيزات لازم نظير ظروف حمل ،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وسايل حمل ، دستگاه هاي روغن کاري ،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نردبان هاي ثابت و متحرک و...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آموزش نحوه استفاده از فرم ها و برنامه ها به کارگران و 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تکنسين هاي مأمور اجراي عمليات روغن کاري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سعي در کاهش تنوع روغن ها در حد ممکن و مجاز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برنامه ريزي انجام عمليات روغن کاري مي توان فرم هايي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 کرد که نمونه اي از آنها به شرح زير است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روغن کاري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هر ماشين يک کارت روغن کاري يا فرم مشخصات روغن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کاري داريم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43000"/>
            <a:ext cx="8208963" cy="539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روي فرم مشخصات روغن کاري</a:t>
            </a:r>
            <a:r>
              <a:rPr lang="fa-IR" sz="3200" dirty="0" smtClean="0">
                <a:solidFill>
                  <a:srgbClr val="7030A0"/>
                </a:solidFill>
                <a:cs typeface="HMOJTABA" pitchFamily="2" charset="-78"/>
              </a:rPr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نام و کد ماشين و محل استقرار آن ، اجزاء مختلف ماشين ،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نقاط و مواضعي که بايد روغن کاري شود ، تعداد نقاطي که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بايد روغن کاري شود ، نوع روغن ، دوره تناوب روغنکاري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( تعويض و بازديد ) ، مقدار روغن ، شرايط روغن کاري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( در حال توقف يا در حال کار ) ، زمان تقريبي ( تخميني ) 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شماره تجديد نظر ، تاريخ تهيه .</a:t>
            </a:r>
          </a:p>
          <a:p>
            <a:pPr eaLnBrk="1" hangingPunct="1">
              <a:lnSpc>
                <a:spcPct val="90000"/>
              </a:lnSpc>
            </a:pPr>
            <a:endParaRPr lang="fa-IR" sz="3200" dirty="0" smtClean="0"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مسير روغنکاري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تهيه برنامه هاي روغنکاري توجه به مسير روغنکاري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مهم است.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مسيرهاي روغن کاري در آخر هر هفته براي هفته بعد تکميل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و در اختيار روغن کاران و پرسنل توليد جهت اطلاع و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آمادگي آنها قرار مي گيرد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endParaRPr lang="fa-IR" sz="32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گزارش روغن کاري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پس از انجام عمليات روغن کاري در انتهاي هرروز کاري لازم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 فرم گزارش روغن کاري تکميل شود .</a:t>
            </a:r>
            <a:endParaRPr lang="fa-IR" sz="3600" dirty="0" smtClean="0">
              <a:cs typeface="Tahoma" pitchFamily="34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þ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کلي و اساسي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þ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فواصل زماني مشخص در طول عمرمفيد دستگاه ها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لازم است که ماشين آلات تحت تعميرات کلي و اساسي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قرار گيرند .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 مثلاً ساليانه يا دو سال يک بار يا شش ماه يكبار و ...)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دستورالعمل هاي لازم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امر تعميرات اساسي به منظور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راهنمايي کارکنان نت :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الف - توسط قسمت مهندسي تهيه مي شود؛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( تجارب گذشته وتماس با سازندگان )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ب- توسط سازندگان ماشين آلات در اختيار صنعت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مربوطه قرارمي گيرد 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 منظور صرفه جويي در زمان رکود ماشين ها، استفاده از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تکنيک هاي کنترل پروژه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نمايش فعاليت هاي لازم به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صورت شبکه هاي مسير بحراني (ترجيحاً به صورت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GERT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)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بسيار مفيد خواهد بود و باعث افزايش کارايي عمليات نت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خواهد شد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 منظور جلوگيري از رکود توليد در دوره هاي کار کارخانه 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امر تعميرات اساسي معمولاً به دوره هاي ساليانه موکول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مي شود ؛ در اين صورت توجه به امور زير لازم است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عدم اعمال سرپرستي و نظارت کافي بر کار .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برنامه ريزي دقيق براي تهيه کليه قطعات ، ابزار و     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تخصص هاي مورد نياز قبل از شروع عمليات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1"/>
          <p:cNvSpPr>
            <a:spLocks noChangeArrowheads="1"/>
          </p:cNvSpPr>
          <p:nvPr/>
        </p:nvSpPr>
        <p:spPr bwMode="auto">
          <a:xfrm>
            <a:off x="1500167" y="1785927"/>
            <a:ext cx="4286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/>
            <a:endParaRPr lang="en-US" sz="1200" dirty="0">
              <a:ea typeface="Calibri" pitchFamily="34" charset="0"/>
            </a:endParaRPr>
          </a:p>
          <a:p>
            <a:pPr algn="l" rtl="0" eaLnBrk="0" hangingPunct="0"/>
            <a:r>
              <a:rPr lang="en-US" sz="1200" dirty="0" smtClean="0">
                <a:ea typeface="Calibri" pitchFamily="34" charset="0"/>
              </a:rPr>
              <a:t> </a:t>
            </a:r>
            <a:endParaRPr lang="en-US" sz="1200" dirty="0"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HMOJTABA" pitchFamily="2" charset="-78"/>
            </a:endParaRP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1357290" y="1510057"/>
            <a:ext cx="688711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Recent surveys of maintenance management effectiveness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indicate that one-third—33 cents out of every dollar—of all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maintenance costs is wasted as the result of </a:t>
            </a:r>
            <a:r>
              <a:rPr kumimoji="1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unnecessary</a:t>
            </a:r>
            <a:endParaRPr kumimoji="1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HMOJTABA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HMOJTABA" pitchFamily="2" charset="-78"/>
              </a:rPr>
              <a:t>or </a:t>
            </a:r>
            <a:r>
              <a:rPr kumimoji="1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HMOJTABA" pitchFamily="2" charset="-78"/>
              </a:rPr>
              <a:t>improperly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HMOJTABA" pitchFamily="2" charset="-78"/>
              </a:rPr>
              <a:t> carried out maintenance.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HMOJTABA" pitchFamily="2" charset="-78"/>
              </a:rPr>
              <a:t> 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395536" y="4025777"/>
            <a:ext cx="79928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reason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for this ineffective management is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lack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of  </a:t>
            </a:r>
          </a:p>
          <a:p>
            <a:pPr algn="l" rtl="0" eaLnBrk="0" hangingPunct="0">
              <a:spcBef>
                <a:spcPts val="1200"/>
              </a:spcBef>
            </a:pPr>
            <a:r>
              <a:rPr lang="en-US" sz="2000" u="sng" dirty="0" smtClean="0">
                <a:latin typeface="Calibri" pitchFamily="34" charset="0"/>
                <a:ea typeface="Calibri" pitchFamily="34" charset="0"/>
              </a:rPr>
              <a:t>factual data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to quantify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u="sng" dirty="0">
                <a:latin typeface="Calibri" pitchFamily="34" charset="0"/>
                <a:ea typeface="Calibri" pitchFamily="34" charset="0"/>
              </a:rPr>
              <a:t>actual need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 for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repair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or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maintenance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of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plant machinery, 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equipment,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and systems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/>
      <p:bldP spid="187396" grpId="0"/>
    </p:bld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معمولاً تسهيلات و امکانات رفاهي(حمل و نقل، رستوران،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کمکهاي اوليه و...) در دوره تعطيلات ساليانه در دسترسي نيست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معمولاً امکانات فني نظير دسترسي به نقشه ها، بايگاني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اسناد فني، چاپ و تکثير و ... براحتي در دسترس نيست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عدم امکان استفاده از فصل مناسب براي استراحت و گردش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در تعطيلات ساليانه براي کارکنان نت.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مواردي که بخواهيم از رکود توليد جلوگيري شود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ممکن است امر تعميرات اساسي ماشين آلات به صورت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يک برنامه تعميرات پيشگيري در برنامه ساليانه پيشگيري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گنجانيده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صورت امر اجراي تعميرات اساسي به دور از تعجيل و در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فرصت هاي مناسب تر قابل انجام است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ولي بايد توجه داشت که در اين گونه موارد , بايد در طراحي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واستقرار کارخانه در کنار ماشين آلات اصلي (و يا کليه ماشين آلات ) ، ماشينهاي کمکي و يدکي منظور شده باشد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þ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و مدارک پشتيباني فني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þ"/>
              <a:defRPr/>
            </a:pPr>
            <a:endParaRPr lang="fa-IR" sz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نکته مهم در هنگام خريد ماشين آلات ، کيفيت اطلاعات و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مدارک فني است که از طرف فروشنده همراه با ماشين ارسال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.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اسناد و مدارک فني بايد در يک سيستم منظم و قابل دسترس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اصلي مورد نياز عبارتند از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Char char="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مشخصات فني دستگاه (شرح دستگاه):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نام ، مدل ، ابعاد ، وزن ، قدرت ، نوع مصرف انرژي و ...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Char char="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دستورالعمل نصب و راه اندازي: چگونگي نصب و راه اندازي،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ابعاد فونداسيون ها ، ترتيب نصب قسمت هاي مختلف دستگاه ،   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محل نصب ، مسايل ايمني ، دستور آزمايشات قبل از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راه اندازي ، نحوه راه اندازي و . . 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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بهره برداري ( نحوه کار دستگاه ):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مأموريت هاي دکمه ها و اهرم ها ، اتصالات و روش هاي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عيب يابي براي بهره برداران ، مسايل ايمني هنگام کار با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دستگاه و ...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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دستورالعملهاي نت (چگونگي نگهداري و تعميرات دستگاه):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نحوه سرويس ، روغن کاري ، تعميرات اساسي و کلي ،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تعميرات دوره اي ، تعويض قطعات يدکي ، نقشه هاي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عيب يابي ، نقشه سيستم هاي الکتريکي و هيدروليکي و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پنوماتيکي.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 bwMode="auto">
          <a:xfrm>
            <a:off x="0" y="6248400"/>
            <a:ext cx="914400" cy="6096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EE4242-375A-489F-89DF-C50E2CBED7E2}" type="slidenum">
              <a:rPr kumimoji="0" lang="ar-SA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235</a:t>
            </a:fld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281988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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قطعات يدکي (اجزا تشکيل دهنده دستگاه):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کتابچه نشان دهنده شکل قطعات , شماره فني قطعات ,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نحوه سفارش دهي و . .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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آموزش پرسنل در حين کار : دياگرام هاي قابل نصب روي ديوار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نشان دهنده روش هاي صحيح بهره برداري وانجام عمليات نت، رعايت اصول ايمني در هنگام کار ( بهره برداري و نت ) و . . .  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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فيلم ها , اسلايد ها و کتاب هاي آموزشي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 مورد دستگاه ( آموزش هاي کلي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براي پرسنل توليد ( بهره برداري ) و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نکات مهم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ساختماني مطمئن با تجهيزات لازم مثل انواع کشوها ,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کمدها , آويزهاي نقشه و ...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اسناد و مدارک فني در کيفيت خوب و با دوام نگهداري مي شوند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تا در هنگام استفاده مکرر توسط پرسنل نت , از بين نرود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اسناد و مدارک فني بايد در يک سيستم منظم و قابل دسترسي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نگهداري شوند (از نظر بايگاني , کدبندي , چيدن در قفسه ها)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از همه مهمتر ”امکان دسترسي سريع“ به آنها.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اسناد مورد نياز ( به تعداد ) مي تواند همراه با يک برگه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سفارش خريد ماشين ارسال شود و يا در متن قرارداد خريد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ماشين گنجانيده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1"/>
          <p:cNvSpPr>
            <a:spLocks noChangeArrowheads="1"/>
          </p:cNvSpPr>
          <p:nvPr/>
        </p:nvSpPr>
        <p:spPr bwMode="auto">
          <a:xfrm>
            <a:off x="4427985" y="2204865"/>
            <a:ext cx="38576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1" lang="en-US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</a:rPr>
              <a:t>  product quality , </a:t>
            </a:r>
            <a:r>
              <a:rPr kumimoji="1" lang="en-US" sz="2000" b="0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  </a:t>
            </a:r>
            <a:r>
              <a:rPr kumimoji="1" lang="en-US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</a:rPr>
              <a:t>production costs 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  </a:t>
            </a:r>
            <a:r>
              <a:rPr kumimoji="1" lang="en-US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</a:rPr>
              <a:t>and more important , </a:t>
            </a:r>
            <a:r>
              <a:rPr kumimoji="1" lang="en-US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</a:rPr>
              <a:t>on profit</a:t>
            </a:r>
            <a:r>
              <a:rPr lang="en-US" sz="2000" i="1" dirty="0">
                <a:solidFill>
                  <a:srgbClr val="7030A0"/>
                </a:solidFill>
                <a:ea typeface="Calibri" pitchFamily="34" charset="0"/>
              </a:rPr>
              <a:t>.</a:t>
            </a:r>
            <a:endParaRPr kumimoji="1" lang="en-US" sz="20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395537" y="4293096"/>
            <a:ext cx="642942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The general opinion has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been: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  <a:ea typeface="Calibri" pitchFamily="34" charset="0"/>
              </a:rPr>
              <a:t>                          </a:t>
            </a: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 “Maintenance </a:t>
            </a:r>
            <a:r>
              <a:rPr lang="en-US" sz="18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is a necessary </a:t>
            </a: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evil.”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or 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  <a:ea typeface="Calibri" pitchFamily="34" charset="0"/>
              </a:rPr>
              <a:t>              </a:t>
            </a: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“</a:t>
            </a:r>
            <a:r>
              <a:rPr lang="en-US" sz="18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Nothing can be done to improve maintenance costs.”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7030A0"/>
              </a:solidFill>
              <a:latin typeface="Calibri" pitchFamily="34" charset="0"/>
              <a:ea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1641" y="1124746"/>
            <a:ext cx="72152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Until recently, management have ignored the impact of the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maintenance  operation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on :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7" grpId="0"/>
      <p:bldP spid="188418" grpId="0"/>
      <p:bldP spid="7" grpId="0"/>
    </p:bld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تاريخچه سوابق کار و تعميرات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يکي از مدارک فني مهم که بعد از نصب دستگاه و در حين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بهره برداري تهيه و تکميل مي شود , ” تاريخچه سوابق کار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تعميرات“ مي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هر يک از دستگاه هاي توليدي و تجهيزات کارخانه لازم است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کارت به عنوان کارت سابقه کارکرد و عمليات تعميراتي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شده روي دستگاه تهيه و نگهداري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کارت ها بر اساس نام دستگاه ها ( کد دستگاه ها ) بايگاني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شوند.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کارت ها , يک منبع مهم اطلاعات بازگشتي مي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موارد روي کارت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تاريخ انجام عمليات تعميري، شماره درخواست کار تعميراتي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(براي رجوع به اطلاعاتي که روي آن کارت ثبت شده) , شرح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خرابي , علل خرابي , شرح کار انجام شده , مدت زمان رکود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دستگاه , زمان صرف شده براي تعمير.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اين کارت ها , بخش مهندسي استفاده مي کنند . بر اساس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بازبيني منظم اين کارت ها و تجزيه و تحليل اطلاعات آنها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 اساس آن موارد ذيل انجام مي شود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تجديد نظر ، تصحيح و تکميل دستورالعمل هاي تعميراتي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تجديد نظر ، تصحيح و تکميل دستورالعمل هاي پيشگيري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اعمال بهسازي در طرح ماشين آلات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برآورد و تعيين حجم نيروي انساني لازم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برآورد تجهيزات مورد نياز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تعيين زمان بهينه براي باز نشسته کردن دستگاه ها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با محاسبات اقتصاد مهندسي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پريود هاي مناسب براي اعمال تعميرات پيشگيري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دقت و توجه امور مديريت فني در تکميل , نگهداري و استفاده مستمر از اطلاعات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کارت ها مي تواند اثر مثبتي در بهسازي سازمان نت داشته باشد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196975"/>
            <a:ext cx="7142164" cy="53990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نکات مهم در مورد خريد ماشين آلات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عوامل مهم در تصميم گيري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ظرفيت توليد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قيمت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زمان تحويل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شرايط حمل و نصب و راه اندازي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و مدارک پشتيباني فني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قابليت تعمير  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قابليت اطمينان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الف )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قابليت تعمير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با تأکيد بر محيط ايران )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دسترسي راحت به قطعات يدکي ( امکان ساخت قطعات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ايران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استفاده از اين دستگاه در مراکز صنعتي مجاور ( يا در ايران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نمايندگي فروش دستگاه و تأمين خدمات پس از فروش در ايران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وجود دارد ؟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 امکانات آموزش پرسنل در بهره برداري و نگهداري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تعميرات دستگاه , توسط سازنده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آيا در طراحي , شرايط ايمني و راحتي و سرعت در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تعويض و نصب قطعات رعايت شده است ؟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ميزان  قيمت قطعات يدکي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چند درصد از قطعات يدکي را خود سازنده مي سازد ؟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 )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قابليت اطمينان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با تأکيد بر محيط ايران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چراغ ها , علايم عيب نما , بوق هاي اخطار و . . . روي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دستگاه نصب شده است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آيا قطعات اصلي و کليدي داراي يدک هستند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محافظت کامل براي قسمت هاي حساس دستگاه در مقابل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ورود گرد و غبار , خاک , رطوبت، بخار و ...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( شرايط نامساعد محيط کار ) وجود دارد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مسايل ايمني براي کارکنان رعايت شده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آيا يدك براي زير سيستم هاي کنترل کننده وضعيت ماشين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( تروموستات , شيرهاي اطمينان و ... ) وجود دارد ؟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71500"/>
            <a:ext cx="6696075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28" y="1214423"/>
            <a:ext cx="72477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Perhaps these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statements were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true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20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or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30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years ago,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but :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        </a:t>
            </a:r>
            <a:r>
              <a:rPr lang="en-US" sz="2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development of </a:t>
            </a:r>
            <a:r>
              <a:rPr lang="en-US" sz="2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computer based instrumentation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that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can be used to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           </a:t>
            </a:r>
            <a:r>
              <a:rPr lang="en-US" sz="2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monitor </a:t>
            </a:r>
            <a:r>
              <a:rPr lang="en-US" sz="20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the operating condition of </a:t>
            </a:r>
            <a:endParaRPr lang="en-US" sz="2000" b="1" i="1" dirty="0" smtClean="0">
              <a:solidFill>
                <a:srgbClr val="7030A0"/>
              </a:solidFill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plant equipment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, machinery, and systems has provided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means to manage the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maintenance operation : </a:t>
            </a:r>
            <a:endParaRPr lang="en-US" sz="2000" dirty="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89441" name="Rectangle 1"/>
          <p:cNvSpPr>
            <a:spLocks noChangeArrowheads="1"/>
          </p:cNvSpPr>
          <p:nvPr/>
        </p:nvSpPr>
        <p:spPr bwMode="auto">
          <a:xfrm>
            <a:off x="3357554" y="4714885"/>
            <a:ext cx="52149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  reduce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or </a:t>
            </a: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eliminate unnecessary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repairs, </a:t>
            </a:r>
            <a:endParaRPr lang="en-US" sz="1800" b="1" i="1" dirty="0" smtClean="0">
              <a:solidFill>
                <a:schemeClr val="bg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  prevent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catastrophic machine failures, and </a:t>
            </a:r>
            <a:endParaRPr lang="en-US" sz="1800" b="1" i="1" dirty="0" smtClean="0">
              <a:solidFill>
                <a:schemeClr val="bg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  reduce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the </a:t>
            </a: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negative impact on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the </a:t>
            </a: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 profitability</a:t>
            </a:r>
            <a:endParaRPr lang="en-US" sz="1800" b="1" i="1" dirty="0">
              <a:solidFill>
                <a:schemeClr val="bg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9441" grpId="0"/>
    </p:bld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1981200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b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بازگشتي</a:t>
            </a:r>
            <a:endParaRPr lang="en-US" sz="69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يکي از مهم ترين منابع در تهيه برنامه هاي نت ,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همه کارها در زمينه نت , بايد ثبت شود و طي گردش مشخصي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سازمان جاري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آمارها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يي که در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نت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بايد تهيه شود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درصد کارهاي تعميراتي برنامه ريزي شده به کل کارها 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به صورت ريالي يا به صورت ميزان نيروي انساني به کاررفته،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هر کارگاه و به ازاي هر ماشين.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ساعات از کار افتادگي تجهيزات و دلايل از کار افتادگي آنها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هر کارگاه , براي هر ماشين و براي هر سازنده.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کل هزينه هاي نت مصرف شده در يک پريود معين 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71500"/>
            <a:ext cx="8208963" cy="53990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زمان هاي مصرف شده در فرآيند تعميرات شامل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زمان آماده سازي , زمان عيب يابي , زمان تعويض قطعه 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زمان تعمير قطعه , زمان نصب مجدد قطعه , زمان آزمايش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 راه اندازي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MTBF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MTTR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.</a:t>
            </a:r>
          </a:p>
          <a:p>
            <a:pPr marL="274320" indent="-274320" algn="l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متوسط زمان لازم براي تعمير :                  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ean 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T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ime 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T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o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R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epair</a:t>
            </a: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متوسط زمان بين دو خراب متوالي دستگاه : </a:t>
            </a:r>
          </a:p>
          <a:p>
            <a:pPr marL="274320" indent="-274320" algn="l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ean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ime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B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etween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F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ailures</a:t>
            </a: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اي از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يي که بر اساس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تجزيه و تحليل آمارها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گزارشات دريافتي انجام مي شود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محاسبه نسبت از کارافتادگي دستگاه به کل زمان کارکرد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 درصد رکود دستگاه جهت تعميرات ) براي همه دستگاه ها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 سازندگان به تفکيک .      ارائه به مديريت و جلوگيري از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ادعاهاي احتمالي امور توليد در مورد دلايل کسر توليد ) .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8208963" cy="2667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بهسازي روش ها و برنامه هاي نت ( تغييرات در پريودهاي 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بازرسي و برنامه هاي پيشگيري , تغيير روش هاي بازرسي)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196975"/>
            <a:ext cx="8153400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تجزيه و تحليل زمان هاي صرف شده براي انواع تعميرات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 براي هر يک از تجهيزات و سازندگان و به دنبال آن :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تقويت تخصص افراد ( از طريق آموزش و ساير روش ها )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تهيه قطعات يدکي و تجهيزات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افزايش نيروي انساني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ارزيابي کيفيت سازندگان براي خريد هاي آتي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محاسبه قابليت اطمينان تجهيزات مختلف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8001000" cy="365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buFontTx/>
              <a:buChar char="-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تجزيه و تحليل دلايل ايجاد خرابي ها و به دنبال آن :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endParaRPr kumimoji="0" lang="fa-IR" sz="12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</a:t>
            </a:r>
            <a:r>
              <a:rPr kumimoji="0" lang="fa-IR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::</a:t>
            </a: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بررسي و اصلاح نحوه بهره برداري از دستگاه 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  توسط پرسنل توليد .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</a:t>
            </a:r>
            <a:r>
              <a:rPr kumimoji="0" lang="fa-IR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::</a:t>
            </a: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پيشنهاد براي اعمال تعميرات اصلاحي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839199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کدگذاري خرابي ها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بايد دلايل خرابي ها کد بندي شود تا ارسال گزارشات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تحليل آنها راحت تر و سريع تر انجام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اي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کدبندي ( دلايل خرابي ) تجهيزات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الف. ناشي از نحوه بهره برداري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طور کلي ، سه نوع خرابي :       ب. ناشي از سازمان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ج. ناشي از سازندگان تجهيزات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534399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تحليل فراواني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انجام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تحليل پارتو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انجام اقدامات اصلاحي در جهت کاهش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خرابي ها 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تحليل روند در تغييرات فراواني خرابي ها ( بررسي نحوه تأثير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گذاري سياست هاي جديد )     </a:t>
            </a:r>
          </a:p>
        </p:txBody>
      </p:sp>
      <p:graphicFrame>
        <p:nvGraphicFramePr>
          <p:cNvPr id="465951" name="Group 31"/>
          <p:cNvGraphicFramePr>
            <a:graphicFrameLocks noGrp="1"/>
          </p:cNvGraphicFramePr>
          <p:nvPr/>
        </p:nvGraphicFramePr>
        <p:xfrm>
          <a:off x="2209800" y="2209800"/>
          <a:ext cx="2760664" cy="1583690"/>
        </p:xfrm>
        <a:graphic>
          <a:graphicData uri="http://schemas.openxmlformats.org/drawingml/2006/table">
            <a:tbl>
              <a:tblPr rtl="1"/>
              <a:tblGrid>
                <a:gridCol w="1379539"/>
                <a:gridCol w="1381125"/>
              </a:tblGrid>
              <a:tr h="89154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HMOJTABA" pitchFamily="2" charset="-78"/>
                        </a:rPr>
                        <a:t>تعداد رخداد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HMOJTABA" pitchFamily="2" charset="-78"/>
                        </a:rPr>
                        <a:t>نوع خرابي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71604" y="2000240"/>
            <a:ext cx="478634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/>
              <a:t>Two </a:t>
            </a:r>
            <a:r>
              <a:rPr lang="en-US" sz="2000" dirty="0"/>
              <a:t>types of traditional </a:t>
            </a:r>
            <a:r>
              <a:rPr lang="en-US" sz="2000" dirty="0" smtClean="0"/>
              <a:t>maintenance 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 smtClean="0"/>
              <a:t>management techniques :</a:t>
            </a:r>
          </a:p>
          <a:p>
            <a:pPr algn="l" rtl="0"/>
            <a:endParaRPr lang="en-US" sz="1800" dirty="0"/>
          </a:p>
          <a:p>
            <a:pPr algn="l" rtl="0"/>
            <a:endParaRPr lang="en-US" sz="1800" dirty="0" smtClean="0"/>
          </a:p>
          <a:p>
            <a:pPr algn="l" rtl="0"/>
            <a:endParaRPr lang="fa-IR" sz="1800" dirty="0"/>
          </a:p>
        </p:txBody>
      </p:sp>
      <p:sp>
        <p:nvSpPr>
          <p:cNvPr id="7" name="Rectangle 6"/>
          <p:cNvSpPr/>
          <p:nvPr/>
        </p:nvSpPr>
        <p:spPr>
          <a:xfrm>
            <a:off x="2143109" y="3429001"/>
            <a:ext cx="55007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rtl="0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  <a:ea typeface="Calibri" pitchFamily="34" charset="0"/>
              </a:rPr>
              <a:t>  </a:t>
            </a:r>
            <a:r>
              <a:rPr lang="en-US" sz="2800" i="1" dirty="0" smtClean="0">
                <a:latin typeface="Calibri" pitchFamily="34" charset="0"/>
                <a:ea typeface="Calibri" pitchFamily="34" charset="0"/>
              </a:rPr>
              <a:t>Run – to - failure   maintenance</a:t>
            </a:r>
          </a:p>
          <a:p>
            <a:pPr marL="342900" lvl="0" indent="-342900" algn="l" rtl="0" eaLnBrk="0" hangingPunct="0">
              <a:spcBef>
                <a:spcPts val="1200"/>
              </a:spcBef>
            </a:pPr>
            <a:r>
              <a:rPr lang="en-US" sz="2800" i="1" dirty="0" smtClean="0">
                <a:latin typeface="Calibri" pitchFamily="34" charset="0"/>
                <a:ea typeface="Calibri" pitchFamily="34" charset="0"/>
              </a:rPr>
              <a:t> </a:t>
            </a:r>
          </a:p>
          <a:p>
            <a:pPr marL="342900" lvl="0" indent="-342900" algn="l" rtl="0" eaLnBrk="0" hangingPunct="0">
              <a:spcBef>
                <a:spcPts val="1200"/>
              </a:spcBef>
            </a:pPr>
            <a:r>
              <a:rPr lang="en-US" sz="2800" i="1" dirty="0" smtClean="0">
                <a:latin typeface="Calibri" pitchFamily="34" charset="0"/>
                <a:ea typeface="Calibri" pitchFamily="34" charset="0"/>
              </a:rPr>
              <a:t>2.   Preventive  maintenance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785814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سرويسهاي قابل دريافت</a:t>
            </a:r>
            <a:b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پيمانكاران</a:t>
            </a:r>
            <a:endParaRPr lang="en-US" sz="69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58912"/>
            <a:ext cx="8208963" cy="49418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برخي موارد به خصوص در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شروع دوره بهره برداري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ماشين ) به دلايلي مانند :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آشنايي کارکنان نگهداري و تعميرات به ماشين ها , پيچيدگي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تعميرات , مشکلات انجام عمل تعميرات و سرويس هاي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 , عدم دسترسي به کارگران و تکنسين هاي متخصص .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لازم مي آيد که قسمتي از امور نگهداري و تعميرات طي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قرارداد هاي مشخص به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پيمانکاران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واگذار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حال حاضر در اروپا , به طور متوسط حدود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20 درصد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کارهاي نت توسط پيمانکاران انجام مي شود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كه در 10 سال اخير روند افزايشي نيز داشته است ) 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معايب واگذاري امور نت به پيمانکاران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هزينه بالاتر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تأخير در انجام عمليات ( بخصوص سرويس هاي اضطراري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امکان ثبت و گزارش عمليات تعميراتي بصورت دقيق و منظم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وجود ندارد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امکان کسب تجربه و آموزش را از پرسنل دائم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پرداخت قيمت هاي بالاتر براي قطعات يدکي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صورت قطع ناگهاني قرارداد , آمادگي براي ارائه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سرويس هاي مربوطه وجود ندارد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459788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نکات مهم در واگذاري امور نت به پيمانکاران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پيمانکاراني که به کارخانجات سازنده دستگاه ها وابستگي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داشته باشند ترجيح داده شوند .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براي ماشين آلات جديد , مي توان براي مدت مشخص از زمان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شروع بهره برداري , خدمات نت را به پيمانکاران نصب و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راه اندازي سپرد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قابليت اطمينان و توانايي پيمانکار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وجود افراد مشخص که نام هاي آنان در قرارداد ذکر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شده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امکان دسترسي سريع و آسان به پيمانکار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اطمينان از اينکه پيمانکار قطعات يدکي , مواد و مصالح لازم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را به حد کافي در اختيار دارد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رعايت اصول ايمني و مقررات داخلي صنعت و حفظ روابط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انساني با کارکنان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قبول مسئوليت آموزش به پرسنل داخلي صنعت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تأمين اطلاعات بازتابي در مورد خرابي ها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حفظ اطلاعات داخلي سازمان به صورت محرمانه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برخي از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انواع خدماتي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که ممکن است به يک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پيمانکار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واگذار شود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نصب و راه اندازي يک ماشين جديد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اساسي و دوره اي ماشين ها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مهندسي نظير تهيه شناسنامه تجهيزات يا تهيه برنامه هاي پيشگيرانه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عمليات تعميرات پيشگيرانه ، سرويس کاري و روغن کاري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تأمين کارگر براي انجام تعميرات اساسي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47664" y="1306758"/>
            <a:ext cx="64807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The logic of  </a:t>
            </a:r>
            <a:r>
              <a:rPr kumimoji="1" lang="en-US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run-to-failure</a:t>
            </a:r>
            <a:r>
              <a:rPr kumimoji="1" lang="en-US" sz="2000" b="0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 </a:t>
            </a:r>
            <a:r>
              <a:rPr kumimoji="1" lang="en-US" sz="2000" b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management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 is simple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HMOJTABA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        </a:t>
            </a:r>
            <a:r>
              <a:rPr kumimoji="1" lang="en-US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When a </a:t>
            </a:r>
            <a:r>
              <a:rPr kumimoji="1" lang="en-US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HMOJTABA" pitchFamily="2" charset="-78"/>
              </a:rPr>
              <a:t>machine breaks down , fix it.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3296470"/>
            <a:ext cx="6313904" cy="35855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    P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lant does not spend any money on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     maintenance until a machine or system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     fails to operate.</a:t>
            </a:r>
          </a:p>
          <a:p>
            <a:pPr lvl="0" algn="l" rtl="0" eaLnBrk="0" hangingPunct="0">
              <a:spcBef>
                <a:spcPts val="1200"/>
              </a:spcBef>
            </a:pPr>
            <a:endParaRPr lang="en-US" sz="18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>
                <a:ea typeface="Calibri" pitchFamily="34" charset="0"/>
              </a:rPr>
              <a:t>    </a:t>
            </a:r>
            <a:r>
              <a:rPr lang="en-US" sz="2000" dirty="0" smtClean="0"/>
              <a:t>On the surface it sounds reasonable.  </a:t>
            </a: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§"/>
            </a:pPr>
            <a:endParaRPr lang="en-US" sz="2000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sz="2000" dirty="0" smtClean="0"/>
              <a:t>     It is the most expensive method of</a:t>
            </a:r>
          </a:p>
          <a:p>
            <a:pPr algn="l" rtl="0"/>
            <a:endParaRPr lang="en-US" sz="900" dirty="0" smtClean="0"/>
          </a:p>
          <a:p>
            <a:pPr algn="l"/>
            <a:r>
              <a:rPr lang="en-US" sz="2000" dirty="0" smtClean="0"/>
              <a:t>       maintenance management.             </a:t>
            </a:r>
          </a:p>
          <a:p>
            <a:pPr algn="l" rtl="0" eaLnBrk="0" hangingPunct="0"/>
            <a:r>
              <a:rPr lang="en-US" sz="1000" dirty="0" smtClean="0"/>
              <a:t> </a:t>
            </a:r>
            <a:endParaRPr lang="fa-I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459788" cy="5399088"/>
          </a:xfrm>
        </p:spPr>
        <p:txBody>
          <a:bodyPr>
            <a:normAutofit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نکاتي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رابطه با قطعات يدکي و لوازم مصرفي توليد: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قطعات يدکي و لوازم مصرفي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الف. سازندگان اصلي ماشين آلات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ب.تهيه توسط پيمانکاران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ج.تهيه در داخل کارخانه(کارگاه مرکزي نت)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توصيه مي شود , حداقل براي تا حدود 1.5 سال اول دوره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بهره برداري , قطعات يدکي از خود سازندگان اصلي تهيه شود .      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علت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حصول اطمينان از دسترسي به قطعات يدکي با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مشخصات صحيح و دقيق براي شروع دوره بهره برداري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داشتن نمونه هاي فيزيکي به منظور تعيين و تدوين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مشخصات فني و مقايسه کيفيت ها ، تهيه نقشه ها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تعيين روشهاي ساخت .     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توليد قطعات يدکي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لوازم مصرفي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داخل کارخانه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توسط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مرکزي نت توصيه نمي شود و مقرون به صرفه نمي باشد ،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زيرا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نت ( پيشگيري و اظطراري ) تحت الشعاع توليد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قطعات يدکي قرار مي گيرد.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ساخت قطعات در حجم محدو د، اقتصادي نمي باشد.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( گران تمام مي شود 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قادر به توليد انواع قطعات يدکي نمي باشد .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بعلت تنوع بالا در طرح و در جنس قطعات يدکي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642939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447800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كامپيوتر در </a:t>
            </a:r>
            <a:b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برنامه ريزي و كنترل</a:t>
            </a:r>
            <a:endParaRPr lang="en-US" sz="69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کاربرد کامپيوتر در برنامه ريزي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کنترل امور مديريت فني ( نت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1. طراحي سيستم مديريت و برنامه ريزي و کنترل ( دستي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2. تسريع و دقت در امر پردازش داده ها ( کامپيوتر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48958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چرا کامپيوتر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حجم بالاي اطلاعات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دسترسي سريع , صحيح و دقيق به اطلاعات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بهنگام سازي سريع اطلاعات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هزينه پايين استفاده از کامپيوتر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استفاده از نرم افزار هاي مناسب و آماده در زمينه امور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مديريت فني ( نت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زمينه</a:t>
            </a:r>
            <a:r>
              <a:rPr lang="fa-IR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هاي اصلي استفاده از کامپيوتر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سيستم مديريت فني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5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بانک اطلاعاتي </a:t>
            </a: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؛ گزارش گيري از بانک اطلاعاتي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با سرعت و دقت بالا و در فرم هاي دلخواه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5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کنترل </a:t>
            </a: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؛ تهيه اطلاعات بازگشتي , کنترل زمان ها و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برنامه هاي اجرايي و ...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7543800" cy="376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sz="4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نکته مهم :</a:t>
            </a:r>
          </a:p>
          <a:p>
            <a:pPr marL="274320" lvl="0" indent="-27432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sz="3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1. سياست گذاري , طراحي سيستم و تعيين روش ها</a:t>
            </a:r>
          </a:p>
          <a:p>
            <a:pPr marL="274320" lvl="0" indent="-27432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sz="3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2. تصميم گيري در مورد استفاده از کامپيوتر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رابطه با نرم افزار هاي موجود در بازار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رعايت احتياط ضروري است . نكات: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استفاده از نرم افزار هاي آماده موجود , بدون مطالعه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ارزيابي دقيق , مي تواند طراحي سيستم را تحت الشعاع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نرم افزار قرار دهد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ابتدا سيستم بايد به طور کامل طراحي شود ، سپس متناسب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با سيستم , نرم افزاري مناسب انتخاب و تهيه گردد ؛ و اينكه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428729" y="1074793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Analysis of maintenance costs indicates  that a repair performed in the </a:t>
            </a:r>
            <a:r>
              <a:rPr kumimoji="1" lang="en-US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run-to-failure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mode will average about </a:t>
            </a:r>
            <a:r>
              <a:rPr kumimoji="1" lang="en-US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three times higher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than  the same repair made within a scheduled or preventive mode.  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HMOJTAB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3786190"/>
            <a:ext cx="8635634" cy="236988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Scheduling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the repair minimizes: 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endParaRPr lang="en-US" sz="1000" dirty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   the repair time ,</a:t>
            </a: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   and associated labor costs ,</a:t>
            </a: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and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also reduces the negative impact of lost production.</a:t>
            </a:r>
            <a:endParaRPr lang="en-US" sz="2000" dirty="0"/>
          </a:p>
          <a:p>
            <a:endParaRPr lang="fa-I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3" grpId="0"/>
      <p:bldP spid="6" grpId="0"/>
    </p:bld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شايد استفاده از نرم افزار ها براي برخي از زير سيستم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طراحي شده مناسب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صورت مناسب بودن نرم افزار هاي موجود با سيستم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طراحي شده ي ما , هزينه خريد نرم افزار به مراتب پايين تر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از هزينه طراحي و ساخت نرم افزار خواهد بود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بررسي نرم افزار هاي موجود و شناخت آنها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اي از خدمات قابل دريافت از کامپيوتر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نمودار هاي سازماني براي بخش هاي اصلي نت شامل: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بخش مهندسي، انبار فني و بخش اجرايي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نيروي انساني و امور مربوط به انسان ( استخدام 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اخراج , حضور و غياب و ... )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هزينه ها ( امور نت ، مهندسي ، انبارها، ... )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مربوط به روش ها و دستور العمل ها ( برنامه هاي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زمان بندي ، سوابق فني تجهيزات، .... )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مربوط به سيستم سفارشات و کنترل موجودي انبار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قطعات يدکي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00064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كامپيوتر در امور برنامه ريزي و كنترل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92376"/>
            <a:ext cx="7772400" cy="1470025"/>
          </a:xfrm>
        </p:spPr>
        <p:txBody>
          <a:bodyPr anchor="t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 فني</a:t>
            </a:r>
            <a:endParaRPr lang="en-US" sz="75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 فني ( قطعات يدکي و مواد مصرفي )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يکي از سه بخش اصلي سيستم نت ، انبارفني مي باشد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نقصان در تأمين قطعات يدکي و لوازم مصرفي مي تواند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امور نت را مختل کند و باعث رکود توليد شود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 </a:t>
            </a:r>
            <a:r>
              <a:rPr lang="fa-IR" sz="32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دو وظيفه مهم انبار فني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انجام فعاليتهاي فيزيکي در رابطه با دريافت ، نگهداري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صدور قطعات و لوازم.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کنترل ميزان موجودي انبار.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از يک طرف کمبود قطعات يدکي و مواجه با کسري ، امور نت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امور توليد را مختل مي کند . از طرف ديگر ذخيره انبوهي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قطعات يدکي ، هزينه رکود سرمايه ، نياز به فضا ، پرسنل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کلاً هزينه هاي انبارداري را به دنبال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يک سياست بهينه جهت تعديل اين دو هزينه وجود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سياست کنترل موجوديها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متصدي :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بخش مهندسي در امور مديريت فني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پارامترهايي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که در اين سيستم بايد مقاديرشان تعيين شود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تعيين نوع سيستم سفارش دهي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 تعيين مقدار اقتصادي سفارش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 تعيين فواصل بهينه سفارش دهي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 تعيين مقدار ذخيره اطمينان براي هر کالا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 تعيين سرعت و الگوي مصرف هر کالا ( سرعت مصرف يا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نرخ تقاضا تصادفي است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اين پارامتر ها با هدف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حداقل کردن هزينه ها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تعيين مي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هزينه هاي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انبارداري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سفارش دهي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مواجه با کسري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تعيين سياست هاي کنترل موجودي و تعيين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مقادير اقتصادي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براساس اطلاعات بازگشتي و گزارشات دريافتي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( آمار مستمر در مورد مصارف و هزينه ها و . . .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توسط بخش مهندسي در مديريت امور فني تهيه مي شود .</a:t>
            </a:r>
          </a:p>
        </p:txBody>
      </p:sp>
      <p:sp>
        <p:nvSpPr>
          <p:cNvPr id="252932" name="AutoShape 3"/>
          <p:cNvSpPr>
            <a:spLocks noChangeArrowheads="1"/>
          </p:cNvSpPr>
          <p:nvPr/>
        </p:nvSpPr>
        <p:spPr bwMode="auto">
          <a:xfrm rot="10800000">
            <a:off x="7740651" y="3141664"/>
            <a:ext cx="431800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77501496 h 21600"/>
              <a:gd name="T4" fmla="*/ 2147483647 w 21600"/>
              <a:gd name="T5" fmla="*/ 2147483647 h 21600"/>
              <a:gd name="T6" fmla="*/ 2147483647 w 21600"/>
              <a:gd name="T7" fmla="*/ 107750149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252933" name="AutoShape 4"/>
          <p:cNvSpPr>
            <a:spLocks noChangeArrowheads="1"/>
          </p:cNvSpPr>
          <p:nvPr/>
        </p:nvSpPr>
        <p:spPr bwMode="auto">
          <a:xfrm rot="10800000">
            <a:off x="7740651" y="4868863"/>
            <a:ext cx="431800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77501496 h 21600"/>
              <a:gd name="T4" fmla="*/ 2147483647 w 21600"/>
              <a:gd name="T5" fmla="*/ 2147483647 h 21600"/>
              <a:gd name="T6" fmla="*/ 2147483647 w 21600"/>
              <a:gd name="T7" fmla="*/ 107750149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1"/>
          <p:cNvSpPr>
            <a:spLocks noChangeArrowheads="1"/>
          </p:cNvSpPr>
          <p:nvPr/>
        </p:nvSpPr>
        <p:spPr bwMode="auto">
          <a:xfrm>
            <a:off x="1259632" y="1168256"/>
            <a:ext cx="77048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All </a:t>
            </a:r>
            <a:r>
              <a:rPr kumimoji="1" lang="en-US" sz="2000" b="1" i="1" u="sng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preventive maintenance</a:t>
            </a:r>
            <a:r>
              <a:rPr kumimoji="1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management programs are </a:t>
            </a:r>
            <a:r>
              <a:rPr kumimoji="1" lang="en-US" sz="2000" b="1" i="1" u="sng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time - based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Maintenance tasks are based on elapsed time or hours of operation.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7290" y="2928935"/>
            <a:ext cx="75351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fa-IR" sz="1800" dirty="0" smtClean="0">
                <a:solidFill>
                  <a:srgbClr val="00B050"/>
                </a:solidFill>
              </a:rPr>
              <a:t>.</a:t>
            </a:r>
            <a:r>
              <a:rPr lang="en-US" sz="2000" dirty="0" smtClean="0">
                <a:solidFill>
                  <a:srgbClr val="CC6600"/>
                </a:solidFill>
              </a:rPr>
              <a:t>The </a:t>
            </a:r>
            <a:r>
              <a:rPr lang="en-US" sz="2000" dirty="0">
                <a:solidFill>
                  <a:srgbClr val="CC6600"/>
                </a:solidFill>
              </a:rPr>
              <a:t>actual implementation of preventive maintenance varies </a:t>
            </a:r>
            <a:r>
              <a:rPr lang="en-US" sz="2000" dirty="0" smtClean="0">
                <a:solidFill>
                  <a:srgbClr val="CC6600"/>
                </a:solidFill>
              </a:rPr>
              <a:t>greatly:</a:t>
            </a:r>
            <a:endParaRPr lang="fa-IR" sz="2000" dirty="0">
              <a:solidFill>
                <a:srgbClr val="CC6600"/>
              </a:solidFill>
            </a:endParaRPr>
          </a:p>
        </p:txBody>
      </p:sp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467545" y="4221088"/>
            <a:ext cx="72866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lang="en-US" sz="2000" dirty="0"/>
              <a:t>Some </a:t>
            </a:r>
            <a:r>
              <a:rPr lang="en-US" sz="2000" dirty="0" smtClean="0"/>
              <a:t>programs are limited </a:t>
            </a:r>
            <a:r>
              <a:rPr lang="en-US" sz="2000" dirty="0"/>
              <a:t>and consist of </a:t>
            </a:r>
            <a:r>
              <a:rPr lang="en-US" sz="2000" dirty="0" smtClean="0"/>
              <a:t>only lubrication  </a:t>
            </a:r>
            <a:r>
              <a:rPr lang="en-US" sz="2000" dirty="0"/>
              <a:t>and minor adjustments.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467545" y="5255042"/>
            <a:ext cx="69294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l" rtl="0" eaLnBrk="0" hangingPunct="0">
              <a:spcBef>
                <a:spcPts val="1200"/>
              </a:spcBef>
              <a:buAutoNum type="arabicParenR" startAt="2"/>
            </a:pPr>
            <a:r>
              <a:rPr lang="en-US" sz="2000" dirty="0" smtClean="0"/>
              <a:t>Comprehensive </a:t>
            </a:r>
            <a:r>
              <a:rPr lang="en-US" sz="2000" dirty="0"/>
              <a:t>preventive maintenance programs </a:t>
            </a:r>
            <a:r>
              <a:rPr lang="en-US" sz="2000" dirty="0" smtClean="0"/>
              <a:t>  </a:t>
            </a:r>
          </a:p>
          <a:p>
            <a:pPr algn="l" rtl="0" eaLnBrk="0" hangingPunct="0">
              <a:spcBef>
                <a:spcPts val="120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  schedule repairs</a:t>
            </a:r>
            <a:r>
              <a:rPr lang="en-US" sz="2000" dirty="0"/>
              <a:t>, lubrication</a:t>
            </a:r>
            <a:r>
              <a:rPr lang="en-US" sz="2000" dirty="0" smtClean="0"/>
              <a:t>, adjustments</a:t>
            </a:r>
            <a:r>
              <a:rPr lang="en-US" sz="2000" dirty="0"/>
              <a:t>, and </a:t>
            </a:r>
            <a:r>
              <a:rPr lang="en-US" sz="2000" dirty="0" smtClean="0"/>
              <a:t>  </a:t>
            </a:r>
          </a:p>
          <a:p>
            <a:pPr algn="l" rtl="0" eaLnBrk="0" hangingPunct="0">
              <a:spcBef>
                <a:spcPts val="120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  machine </a:t>
            </a:r>
            <a:r>
              <a:rPr lang="en-US" sz="2000" dirty="0"/>
              <a:t>rebuilds for </a:t>
            </a:r>
            <a:r>
              <a:rPr lang="en-US" sz="2000" dirty="0" smtClean="0"/>
              <a:t>all critical </a:t>
            </a:r>
            <a:r>
              <a:rPr lang="en-US" sz="2000" dirty="0"/>
              <a:t>plant machinery.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7" grpId="0"/>
      <p:bldP spid="6" grpId="0"/>
      <p:bldP spid="193538" grpId="0"/>
      <p:bldP spid="193539" grpId="0"/>
    </p:bld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بخش هاي اصلي انبار فني :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AutoNum type="romanUcPeriod"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وظايف بخش کنترل موجوديها در انبار فني :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نگهداري يک سيستم منظم از وضعيت و پارامترهاي موجودي 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ارسال گزارشات دقيق به بخش مهندسي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صدور سفارش خريد بر اساس سياست هاي تعيين شده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کدگذاري اجناس و اقلام در انبار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رابطه با فعاليت هاي فيزيکي ( نگهداري , دريافت و صدور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کالاها )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AutoNum type="romanUcPeriod" startAt="2"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 موجودي ها :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AutoNum type="romanUcPeriod" startAt="2"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 اساس دستور العمل هاي فني و توصيه هاي سازندگان و نيز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تجربه و آگاهي علمي مسئولين انبار جهت جلوگيري از فاسد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شدن و صدمه ديدن قطعات و لوازم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AutoNum type="romanUcPeriod" startAt="3"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دريافت ( واردات ) :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دريافت کالا از فروشندگان .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بررسي کيفيت کالاها بر اساس مشخصات فني و بررسي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کميت کالاها بر اساس سفارش خريد .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تحويل کالا ها به قسمت نگهداري .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گزارش به قسمت کنترل موجودي ها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AutoNum type="romanUcPeriod" startAt="4"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صدور ( صادرات ) :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صدور کالا به مصرف کنندگان ( امور اجرايي نت ) بر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اساس مجوز صدور کالا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شمارش مقدار کالاها (هماهنگي با قسمت کنترل موجودي ها)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299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00391"/>
              </p:ext>
            </p:extLst>
          </p:nvPr>
        </p:nvGraphicFramePr>
        <p:xfrm>
          <a:off x="3635375" y="1740408"/>
          <a:ext cx="4751388" cy="4507992"/>
        </p:xfrm>
        <a:graphic>
          <a:graphicData uri="http://schemas.openxmlformats.org/drawingml/2006/table">
            <a:tbl>
              <a:tblPr rtl="1"/>
              <a:tblGrid>
                <a:gridCol w="4751388"/>
              </a:tblGrid>
              <a:tr h="215569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بخش کنترل موجودي ها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اجراي سياست هاي بخش مهندسي 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29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بخش فيزيکي :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- دريافت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- نگهداري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- صدور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8058" name="Text Box 20"/>
          <p:cNvSpPr txBox="1">
            <a:spLocks noChangeArrowheads="1"/>
          </p:cNvSpPr>
          <p:nvPr/>
        </p:nvSpPr>
        <p:spPr bwMode="auto">
          <a:xfrm>
            <a:off x="6096000" y="762000"/>
            <a:ext cx="1029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/>
              <a:t>انبار </a:t>
            </a:r>
            <a:r>
              <a:rPr lang="fa-IR" sz="3200" dirty="0" smtClean="0"/>
              <a:t>فني</a:t>
            </a:r>
            <a:endParaRPr lang="en-US" sz="3200" dirty="0"/>
          </a:p>
        </p:txBody>
      </p:sp>
      <p:sp>
        <p:nvSpPr>
          <p:cNvPr id="258059" name="Text Box 21"/>
          <p:cNvSpPr txBox="1">
            <a:spLocks noChangeArrowheads="1"/>
          </p:cNvSpPr>
          <p:nvPr/>
        </p:nvSpPr>
        <p:spPr bwMode="auto">
          <a:xfrm>
            <a:off x="179388" y="3500438"/>
            <a:ext cx="2609851" cy="1077218"/>
          </a:xfrm>
          <a:prstGeom prst="rect">
            <a:avLst/>
          </a:prstGeom>
          <a:noFill/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3200" dirty="0"/>
              <a:t>بخش </a:t>
            </a:r>
            <a:r>
              <a:rPr lang="fa-IR" sz="3200" dirty="0" smtClean="0"/>
              <a:t>مهندسي </a:t>
            </a:r>
            <a:endParaRPr lang="fa-IR" sz="3200" dirty="0"/>
          </a:p>
          <a:p>
            <a:pPr algn="ctr"/>
            <a:r>
              <a:rPr lang="fa-IR" sz="3200" dirty="0"/>
              <a:t>( </a:t>
            </a:r>
            <a:r>
              <a:rPr lang="fa-IR" sz="3200" dirty="0" smtClean="0"/>
              <a:t>سياست گذاري </a:t>
            </a:r>
            <a:r>
              <a:rPr lang="fa-IR" sz="3200" dirty="0"/>
              <a:t>)</a:t>
            </a:r>
            <a:endParaRPr lang="en-US" sz="3200" dirty="0"/>
          </a:p>
        </p:txBody>
      </p:sp>
      <p:sp>
        <p:nvSpPr>
          <p:cNvPr id="258060" name="Line 22"/>
          <p:cNvSpPr>
            <a:spLocks noChangeShapeType="1"/>
          </p:cNvSpPr>
          <p:nvPr/>
        </p:nvSpPr>
        <p:spPr bwMode="auto">
          <a:xfrm>
            <a:off x="2987675" y="4076700"/>
            <a:ext cx="647700" cy="0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 type="oval" w="med" len="med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 هاي اقماري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کاخانجات بزرگ ، به علت رفع معايب سيستم هاي متمرکز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( تسريع و تسهيل در امر خدمات رساني ) , لازم است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هر يک از گروه هاي نت مستقر در کارگاه هاي توليدي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انبار هاي کوچکي تحت عنوان انبار هاي اقماري داشته باشند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9076" name="Line 3"/>
          <p:cNvSpPr>
            <a:spLocks noChangeShapeType="1"/>
          </p:cNvSpPr>
          <p:nvPr/>
        </p:nvSpPr>
        <p:spPr bwMode="auto">
          <a:xfrm flipH="1">
            <a:off x="8172451" y="2636838"/>
            <a:ext cx="2889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انبار هاي اقماري از طريق انبار مرکزي تغذيه مي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نگهداري کالا ها و قطعات در انبار اقماري در حداقل تعداد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 مقدار ممکن صورت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فقط کالا ها و قطعاتي که به طور مستمر ( روزمره ) مورد نياز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است در انبار هاي اقماري نگهداري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60100" name="Line 3"/>
          <p:cNvSpPr>
            <a:spLocks noChangeShapeType="1"/>
          </p:cNvSpPr>
          <p:nvPr/>
        </p:nvSpPr>
        <p:spPr bwMode="auto">
          <a:xfrm flipH="1">
            <a:off x="8143876" y="2071688"/>
            <a:ext cx="2889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60101" name="Line 3"/>
          <p:cNvSpPr>
            <a:spLocks noChangeShapeType="1"/>
          </p:cNvSpPr>
          <p:nvPr/>
        </p:nvSpPr>
        <p:spPr bwMode="auto">
          <a:xfrm flipH="1">
            <a:off x="8143876" y="3214688"/>
            <a:ext cx="2889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60102" name="Line 3"/>
          <p:cNvSpPr>
            <a:spLocks noChangeShapeType="1"/>
          </p:cNvSpPr>
          <p:nvPr/>
        </p:nvSpPr>
        <p:spPr bwMode="auto">
          <a:xfrm flipH="1">
            <a:off x="8143876" y="5000625"/>
            <a:ext cx="2889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مجزا بودن انبار فني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انبار هاي مواد و قطعات اوليه براي فرآيندهاي توليدي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انبار هاي کالاهاي عمومي نظير وسايل ايمني و غيره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انبار فني ( قطعات يدکي و لوازم مصرفي امور نت )</a:t>
            </a:r>
          </a:p>
        </p:txBody>
      </p:sp>
      <p:sp>
        <p:nvSpPr>
          <p:cNvPr id="261124" name="Line 3"/>
          <p:cNvSpPr>
            <a:spLocks noChangeShapeType="1"/>
          </p:cNvSpPr>
          <p:nvPr/>
        </p:nvSpPr>
        <p:spPr bwMode="auto">
          <a:xfrm>
            <a:off x="7788275" y="3209925"/>
            <a:ext cx="287339" cy="503238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1125" name="Line 4"/>
          <p:cNvSpPr>
            <a:spLocks noChangeShapeType="1"/>
          </p:cNvSpPr>
          <p:nvPr/>
        </p:nvSpPr>
        <p:spPr bwMode="auto">
          <a:xfrm flipV="1">
            <a:off x="7788275" y="3857626"/>
            <a:ext cx="287339" cy="504825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1126" name="Line 5"/>
          <p:cNvSpPr>
            <a:spLocks noChangeShapeType="1"/>
          </p:cNvSpPr>
          <p:nvPr/>
        </p:nvSpPr>
        <p:spPr bwMode="auto">
          <a:xfrm>
            <a:off x="7715251" y="3786188"/>
            <a:ext cx="288925" cy="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انبار هاي فني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تنوع اجناس در انبار فني به مراتب بيشتر از ساير انبار ها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حجم موجودي ها به مراتب کم تر از انبار هاي توليدي است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مصرف کننده اصلي موجودي ها , قسمت نت مي باشد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کارکنان انبار هاي فني که با کالا هاي متفاوت و مشخصات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فني  پيچيده سر و کار دارند , نياز به مهارت هاي بالايي دارند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دليل خصوصيات فوق , علما بر مجزا بودن انبار فني از ساير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 ها، تأکيد فراوان دارند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5662" y="1000109"/>
            <a:ext cx="6656053" cy="513986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i="1" u="sng" dirty="0" smtClean="0"/>
              <a:t>منابع:</a:t>
            </a:r>
          </a:p>
          <a:p>
            <a:endParaRPr lang="fa-IR" sz="1600" i="1" u="sng" dirty="0" smtClean="0"/>
          </a:p>
          <a:p>
            <a:pPr marL="457200" indent="-457200">
              <a:buAutoNum type="arabicPeriod"/>
            </a:pPr>
            <a:r>
              <a:rPr lang="fa-IR" sz="2000" dirty="0" smtClean="0"/>
              <a:t>برنامه ريزي نگهداري و تعميرات (مديريت فني صنايع)</a:t>
            </a:r>
            <a:r>
              <a:rPr lang="en-US" sz="2000" dirty="0" smtClean="0"/>
              <a:t> </a:t>
            </a:r>
            <a:r>
              <a:rPr lang="fa-IR" sz="2000" dirty="0" smtClean="0"/>
              <a:t>به انضمام چهار فصل جديد، </a:t>
            </a:r>
          </a:p>
          <a:p>
            <a:pPr marL="457200" indent="-457200"/>
            <a:r>
              <a:rPr lang="fa-IR" sz="2000" dirty="0" smtClean="0"/>
              <a:t>علي حاج شير محمدي، انتشارات ارکان دانش، ويراست جديد، چاپ 18 آبان 90، اصفهان. </a:t>
            </a:r>
          </a:p>
          <a:p>
            <a:endParaRPr lang="fa-IR" sz="2000" dirty="0" smtClean="0"/>
          </a:p>
          <a:p>
            <a:r>
              <a:rPr lang="fa-IR" sz="2000" dirty="0" smtClean="0"/>
              <a:t>2. نگهداري و تعميرات (سازماندهي، برنامه ريزي، کنترل)، تاليف وايت، ترجمه گروه </a:t>
            </a:r>
          </a:p>
          <a:p>
            <a:r>
              <a:rPr lang="fa-IR" sz="2000" dirty="0" smtClean="0"/>
              <a:t>مهندسي صنايع، انتشارات جهاد دانشگاهي صنعتي شريف، بهمن 1369، تهران.</a:t>
            </a:r>
          </a:p>
          <a:p>
            <a:endParaRPr lang="en-US" sz="2000" dirty="0" smtClean="0"/>
          </a:p>
          <a:p>
            <a:r>
              <a:rPr lang="fa-IR" sz="2000" dirty="0" smtClean="0"/>
              <a:t>3. استراتژيهاي تعميرات و نگهداري و قابليت اطميناني، تاليف جاردين، ترجمه دکتر</a:t>
            </a:r>
          </a:p>
          <a:p>
            <a:r>
              <a:rPr lang="fa-IR" sz="2000" dirty="0" smtClean="0"/>
              <a:t>محمد حسين سليمي، انتشارات دانشگاه صنعتي اميرکبير، چاپ اول، 1370، تهران.</a:t>
            </a:r>
          </a:p>
          <a:p>
            <a:r>
              <a:rPr lang="fa-IR" sz="2000" dirty="0" smtClean="0"/>
              <a:t>کد جزوه:  131053 </a:t>
            </a:r>
          </a:p>
          <a:p>
            <a:endParaRPr lang="fa-IR" sz="2000" dirty="0" smtClean="0"/>
          </a:p>
          <a:p>
            <a:r>
              <a:rPr lang="fa-IR" sz="2000" dirty="0" smtClean="0"/>
              <a:t>4. اصول برنامه ريزي مهندسي تعميرات و نگهداري، محمد سيد حسيني، انتشارات دانشگاه</a:t>
            </a:r>
          </a:p>
          <a:p>
            <a:r>
              <a:rPr lang="fa-IR" sz="2000" dirty="0" smtClean="0"/>
              <a:t> علم و صنعت ايران، </a:t>
            </a:r>
          </a:p>
          <a:p>
            <a:endParaRPr lang="fa-IR" sz="2000" dirty="0" smtClean="0"/>
          </a:p>
          <a:p>
            <a:r>
              <a:rPr lang="fa-IR" sz="2000" dirty="0" smtClean="0"/>
              <a:t>5. مهندسي تعميرات و نگهداري، دکتر نظام الدين فقيه، انتشارات نويد، 1371، شيراز.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1"/>
          <p:cNvSpPr>
            <a:spLocks noChangeArrowheads="1"/>
          </p:cNvSpPr>
          <p:nvPr/>
        </p:nvSpPr>
        <p:spPr bwMode="auto">
          <a:xfrm>
            <a:off x="1259633" y="1032413"/>
            <a:ext cx="7500991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Philosophy of </a:t>
            </a:r>
            <a:r>
              <a:rPr lang="en-US" sz="2000" b="1" i="1" u="sng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predictive maintenance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is that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:</a:t>
            </a:r>
          </a:p>
          <a:p>
            <a:pPr lvl="0" algn="l" rtl="0" eaLnBrk="0" hangingPunct="0">
              <a:spcBef>
                <a:spcPts val="1200"/>
              </a:spcBef>
            </a:pPr>
            <a:endParaRPr lang="en-US" sz="9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regular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monitoring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of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1800" dirty="0">
                <a:latin typeface="Calibri" pitchFamily="34" charset="0"/>
                <a:ea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</a:rPr>
              <a:t>                                      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actual mechanical condition, </a:t>
            </a:r>
            <a:endParaRPr lang="en-US" sz="2000" dirty="0" smtClean="0">
              <a:solidFill>
                <a:srgbClr val="FFFF00"/>
              </a:solidFill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                                   operating efficiency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,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and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                                   other 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indicators of the operating condition of </a:t>
            </a:r>
            <a:endParaRPr lang="en-US" sz="2000" dirty="0" smtClean="0">
              <a:solidFill>
                <a:srgbClr val="FFFF00"/>
              </a:solidFill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                                   machines and process systems,</a:t>
            </a:r>
          </a:p>
          <a:p>
            <a:pPr lvl="0" algn="l" rtl="0" eaLnBrk="0" hangingPunct="0">
              <a:spcBef>
                <a:spcPts val="1200"/>
              </a:spcBef>
            </a:pPr>
            <a:endParaRPr lang="en-US" sz="1000" dirty="0" smtClean="0"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will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provide the </a:t>
            </a:r>
            <a:r>
              <a:rPr lang="en-US" sz="200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data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 required to ensure the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                                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maximum interval between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repairs and </a:t>
            </a:r>
            <a:endParaRPr lang="en-US" sz="2000" dirty="0" smtClean="0">
              <a:solidFill>
                <a:srgbClr val="CC6600"/>
              </a:solidFill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                                  minimize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the number and cost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                                   unscheduled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outages created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by machine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failures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1" grpId="0"/>
    </p:bld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کاتالوگ هاي انبار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سيستم کامپيوتري , انواع گزارشات لازم را مي توان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بانک اطلاعاتي دريافت نمود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ولي در يک سيستم دستي , بر حسب تجربه , در دست بودن کاتالوگ هاي زير ضروري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300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نشان دهنده محل نگهداري کالا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بر حسب نوع کالا و قطعه ( نام و ساير مشخصات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بر حسب شماره فني کالا در سيستم کدگذاري قطعات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انبار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نشان دهنده انواع مارک هاي تجاري مشابه براي کالاها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H="1">
            <a:off x="7786688" y="3286125"/>
            <a:ext cx="2889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a-IR" sz="320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H="1">
            <a:off x="7786688" y="2643188"/>
            <a:ext cx="2889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a-IR" sz="320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301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394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9F1B47B-029B-4DBA-A61F-A5270903B8E8}" type="slidenum">
              <a:rPr lang="ar-SA" smtClean="0">
                <a:latin typeface="Arial" charset="0"/>
              </a:rPr>
              <a:pPr/>
              <a:t>302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643043" y="785794"/>
            <a:ext cx="6696075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1"/>
          <p:cNvSpPr>
            <a:spLocks noChangeArrowheads="1"/>
          </p:cNvSpPr>
          <p:nvPr/>
        </p:nvSpPr>
        <p:spPr bwMode="auto">
          <a:xfrm>
            <a:off x="1428729" y="1101196"/>
            <a:ext cx="671517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b="1" i="1" u="sng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Predictive maintenance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uses the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</a:rPr>
              <a:t>actual operating condition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of </a:t>
            </a: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plant equipment and systems to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</a:rPr>
              <a:t>optimize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 total plant operation.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1357291" y="2520072"/>
            <a:ext cx="70009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PdM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obtains the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actual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operating condition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of critical plant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systems and based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on this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actual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data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schedules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all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maintenance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activities on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an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as-needed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basis.</a:t>
            </a:r>
            <a:endParaRPr lang="en-US" sz="2000" dirty="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23528" y="4365104"/>
            <a:ext cx="83529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PdM</a:t>
            </a:r>
            <a:r>
              <a:rPr lang="en-US" sz="2000" i="1" dirty="0" smtClean="0">
                <a:solidFill>
                  <a:srgbClr val="92D05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optimizes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availability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of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process machinery and greatly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reduces the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cost of maintenance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.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It also improves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the product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quality, productivity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, and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profitability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 of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manufacturing and production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plants.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0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5" grpId="0"/>
      <p:bldP spid="195586" grpId="0"/>
      <p:bldP spid="19558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00167" y="121442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000" dirty="0" smtClean="0"/>
              <a:t>Some </a:t>
            </a:r>
            <a:r>
              <a:rPr lang="en-US" sz="2000" i="1" dirty="0" smtClean="0">
                <a:solidFill>
                  <a:srgbClr val="92D050"/>
                </a:solidFill>
              </a:rPr>
              <a:t>PdM</a:t>
            </a:r>
            <a:r>
              <a:rPr lang="en-US" sz="2000" dirty="0" smtClean="0"/>
              <a:t> management  tools: </a:t>
            </a:r>
            <a:endParaRPr lang="fa-IR" sz="2000" dirty="0"/>
          </a:p>
        </p:txBody>
      </p:sp>
      <p:sp>
        <p:nvSpPr>
          <p:cNvPr id="6" name="Rectangle 5"/>
          <p:cNvSpPr/>
          <p:nvPr/>
        </p:nvSpPr>
        <p:spPr>
          <a:xfrm>
            <a:off x="1643043" y="164305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rtl="0" eaLnBrk="0" hangingPunct="0"/>
            <a:endParaRPr lang="en-US" sz="1800" dirty="0">
              <a:latin typeface="Calibri" pitchFamily="34" charset="0"/>
            </a:endParaRPr>
          </a:p>
          <a:p>
            <a:pPr lvl="0" algn="l" rtl="0" eaLnBrk="0" hangingPunct="0"/>
            <a:endParaRPr lang="en-US" sz="6000" dirty="0"/>
          </a:p>
          <a:p>
            <a:endParaRPr lang="fa-IR" sz="1800" dirty="0"/>
          </a:p>
        </p:txBody>
      </p:sp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1259632" y="1868376"/>
            <a:ext cx="43924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l" rtl="0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Lubricating   oil  analysis , </a:t>
            </a:r>
            <a:endParaRPr lang="en-US" sz="20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vibration monitoring 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process parameter monitoring 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thermography 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tribology 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visual inspection </a:t>
            </a:r>
          </a:p>
          <a:p>
            <a:pPr marL="342900" indent="-342900" algn="l" rtl="0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nondestructive testing technique.</a:t>
            </a:r>
            <a:endParaRPr lang="fa-IR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029200" y="1714489"/>
            <a:ext cx="312624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000" dirty="0" smtClean="0"/>
              <a:t>1.تحليل روغن در عمليات روغنکاري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2.نظارت و مراقبت لرزش و ارتعاشات 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3.نظارت و مراقبت پارامترهاي</a:t>
            </a:r>
            <a:r>
              <a:rPr lang="en-US" sz="2000" dirty="0" smtClean="0"/>
              <a:t> </a:t>
            </a:r>
            <a:r>
              <a:rPr lang="fa-IR" sz="2000" dirty="0" smtClean="0"/>
              <a:t>فرآيند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4.دما نگاري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5.مطالعه سايش 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6.بازرسي هاي چشمي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7.تکنيک هاي تست غير مخرب </a:t>
            </a:r>
          </a:p>
          <a:p>
            <a:endParaRPr lang="fa-IR" sz="1800" dirty="0" smtClean="0"/>
          </a:p>
          <a:p>
            <a:endParaRPr lang="en-US" sz="18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66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1"/>
          <p:cNvSpPr>
            <a:spLocks noChangeArrowheads="1"/>
          </p:cNvSpPr>
          <p:nvPr/>
        </p:nvSpPr>
        <p:spPr bwMode="auto">
          <a:xfrm>
            <a:off x="1285853" y="947306"/>
            <a:ext cx="66437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Too many of the predictive maintenance programs that have been implemented have failed to generate measurable benefits.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0100" y="4786323"/>
            <a:ext cx="29020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 dirty="0" smtClean="0">
                <a:solidFill>
                  <a:srgbClr val="92D050"/>
                </a:solidFill>
              </a:rPr>
              <a:t>Can </a:t>
            </a:r>
            <a:r>
              <a:rPr lang="en-US" sz="2000" dirty="0"/>
              <a:t>eliminate these </a:t>
            </a: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restrictions</a:t>
            </a:r>
            <a:r>
              <a:rPr lang="en-US" sz="1800" dirty="0" smtClean="0"/>
              <a:t> </a:t>
            </a:r>
            <a:endParaRPr lang="fa-IR" sz="1800" dirty="0"/>
          </a:p>
        </p:txBody>
      </p:sp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4357687" y="5316038"/>
            <a:ext cx="400052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latinLnBrk="0" hangingPunct="0">
              <a:lnSpc>
                <a:spcPct val="150000"/>
              </a:lnSpc>
              <a:spcBef>
                <a:spcPts val="1200"/>
              </a:spcBef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92D050"/>
                </a:solidFill>
              </a:rPr>
              <a:t>Gain</a:t>
            </a:r>
            <a:r>
              <a:rPr lang="en-US" sz="2000" dirty="0" smtClean="0"/>
              <a:t> maximum benefits from the </a:t>
            </a:r>
          </a:p>
          <a:p>
            <a:pPr marL="0" marR="0" lvl="0" indent="0" algn="l" defTabSz="914400" rtl="0" eaLnBrk="0" latinLnBrk="0" hangingPunct="0">
              <a:lnSpc>
                <a:spcPct val="150000"/>
              </a:lnSpc>
              <a:spcBef>
                <a:spcPts val="1200"/>
              </a:spcBef>
              <a:buClrTx/>
              <a:buSzTx/>
              <a:buFontTx/>
              <a:buNone/>
              <a:tabLst/>
            </a:pPr>
            <a:r>
              <a:rPr lang="en-US" sz="2000" dirty="0" smtClean="0"/>
              <a:t>predictive maintenance </a:t>
            </a:r>
            <a:r>
              <a:rPr lang="en-US" sz="2000" dirty="0"/>
              <a:t>program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2571744"/>
            <a:ext cx="9911624" cy="206210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These failures have not been caused by technology limitation, but </a:t>
            </a: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rather by the failure to make the necessary changes in the workplace</a:t>
            </a:r>
            <a:endParaRPr lang="en-US" sz="2000" dirty="0">
              <a:ea typeface="Calibri" pitchFamily="34" charset="0"/>
            </a:endParaRP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>
                <a:ea typeface="Calibri" pitchFamily="34" charset="0"/>
              </a:rPr>
              <a:t>that would permit maximum utilization of these predictive tools. </a:t>
            </a:r>
            <a:endParaRPr lang="en-US" sz="2000" dirty="0"/>
          </a:p>
          <a:p>
            <a:endParaRPr lang="fa-IR" sz="18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3" grpId="0"/>
      <p:bldP spid="6" grpId="0"/>
      <p:bldP spid="197634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5000"/>
            <a:ext cx="85179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ساختار دولتي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تعدد سيستم ها              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 فشار توليد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سطحي نگري و عدم تمايل به امور بنيادي  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عدم بومي سازي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عدم صرف زمان کافي براي شناخت و علاقه به برنامه ريزي </a:t>
            </a:r>
            <a:r>
              <a:rPr lang="fa-IR" b="1" dirty="0" smtClean="0"/>
              <a:t>سريع</a:t>
            </a:r>
            <a:endParaRPr lang="fa-I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1295400"/>
            <a:ext cx="696376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i="1" dirty="0" smtClean="0"/>
              <a:t>برخي از</a:t>
            </a:r>
            <a:r>
              <a:rPr lang="en-US" i="1" dirty="0" smtClean="0"/>
              <a:t> </a:t>
            </a:r>
            <a:r>
              <a:rPr lang="fa-IR" b="1" i="1" dirty="0" smtClean="0">
                <a:solidFill>
                  <a:srgbClr val="FF0000"/>
                </a:solidFill>
              </a:rPr>
              <a:t>عوامل محدود کننده </a:t>
            </a:r>
            <a:r>
              <a:rPr lang="fa-IR" i="1" dirty="0" smtClean="0"/>
              <a:t>درمحيطهاي صنعتي ايران : </a:t>
            </a:r>
            <a:endParaRPr lang="fa-IR" i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143000"/>
            <a:ext cx="69803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عدم پي گيري مستمر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فرهنگ سازماني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 ساختار سازماني  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/>
              <a:t>عدم </a:t>
            </a:r>
            <a:r>
              <a:rPr lang="fa-IR" b="1" dirty="0"/>
              <a:t>اعتقاد سطوح مختلف مديريت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عدم پي گيري مديريت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/>
              <a:t>انگيزه</a:t>
            </a:r>
            <a:endParaRPr lang="fa-IR" b="1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35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447800"/>
            <a:ext cx="63707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مقاومت در مقابل تغيير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درک نادرست فلسفه کارها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آموزش ناکافي در سطوح مختلف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تخصيص نيروي ناکافي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مشکلات و موانع تجهيزاتي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000100" y="2143116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kumimoji="0" lang="fa-IR" sz="8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</a:rPr>
              <a:t>کليات</a:t>
            </a:r>
            <a:endParaRPr kumimoji="0" lang="en-US" sz="80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214006-BF2C-48D0-9793-87A783998E4A}" type="slidenum">
              <a:rPr lang="ar-SA" smtClean="0">
                <a:latin typeface="Arial" charset="0"/>
              </a:rPr>
              <a:pPr/>
              <a:t>38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1537" y="857232"/>
            <a:ext cx="7272339" cy="57721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</a:t>
            </a:r>
            <a:r>
              <a:rPr lang="fa-IR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علمي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طرح و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تدوين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 نگهداري و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تعميرات؛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برخي از عواملي که باعث لزوم اين نوع برخورد مي شوند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افزايش ميزان سرمايه گذاري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افزايش ظرفيت توليد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سيستم هاي اتوماسيون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پيشرفت تکنولوژي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راندمان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A24CC6-33DB-43A6-B192-5B50A61E4FEE}" type="slidenum">
              <a:rPr lang="ar-SA" smtClean="0">
                <a:latin typeface="Arial" charset="0"/>
              </a:rPr>
              <a:pPr/>
              <a:t>39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857233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مزاياي ايجاد و بهبود سيستم نگهداري و تعميرات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حفظ سرمايه ها ( ماشين آلات و ساختمانها و ... 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افزايش عمر مفيد کارخانه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کنترل هزينه هاي نگهداري و تعميرات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ايجاد محيط امن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حداکثر استفاده از ماشين آلات و کاهش زمان بيکاري آنها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ارزيابي عملکرد ماشين آلات ( به منظور تنظيم سياستهاي آتي )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1683" y="1000108"/>
            <a:ext cx="7270004" cy="46474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i="1" u="sng" dirty="0" smtClean="0"/>
              <a:t>منابع:</a:t>
            </a:r>
          </a:p>
          <a:p>
            <a:endParaRPr lang="fa-IR" sz="1600" i="1" u="sng" dirty="0" smtClean="0"/>
          </a:p>
          <a:p>
            <a:r>
              <a:rPr lang="fa-IR" sz="2000" dirty="0" smtClean="0"/>
              <a:t>6. مديريت نگهداري و تعميرات ( مفاهيم و روشها)، ترجمه و تاليف دکتر حميد داودپور، </a:t>
            </a:r>
          </a:p>
          <a:p>
            <a:r>
              <a:rPr lang="fa-IR" sz="2000" dirty="0" smtClean="0"/>
              <a:t>انتشارات جهاد دانشگاهي واحد صنعتي اميرکبير، چاپ اول، 1388، تهران.</a:t>
            </a:r>
          </a:p>
          <a:p>
            <a:r>
              <a:rPr lang="en-US" sz="1700" i="1" dirty="0" smtClean="0"/>
              <a:t>Management</a:t>
            </a:r>
            <a:r>
              <a:rPr lang="en-US" sz="1700" dirty="0" smtClean="0"/>
              <a:t> of Industrial </a:t>
            </a:r>
            <a:r>
              <a:rPr lang="en-US" sz="1700" i="1" dirty="0" smtClean="0"/>
              <a:t>Maintenance</a:t>
            </a:r>
            <a:r>
              <a:rPr lang="en-US" sz="1700" dirty="0" smtClean="0"/>
              <a:t>, </a:t>
            </a:r>
            <a:r>
              <a:rPr lang="en-US" sz="1700" i="1" dirty="0" smtClean="0"/>
              <a:t>by:  A. Kelly and M.J. Harris</a:t>
            </a:r>
            <a:endParaRPr lang="fa-IR" sz="1700" i="1" dirty="0" smtClean="0"/>
          </a:p>
          <a:p>
            <a:endParaRPr lang="fa-IR" sz="2000" dirty="0" smtClean="0"/>
          </a:p>
          <a:p>
            <a:r>
              <a:rPr lang="fa-IR" sz="2000" dirty="0" smtClean="0"/>
              <a:t>7. مديريت نگهداري و تعميرات (مدل سازي وبهينه سازي)، دکتر حميد رضا گل مکاني، </a:t>
            </a:r>
          </a:p>
          <a:p>
            <a:r>
              <a:rPr lang="fa-IR" sz="2000" dirty="0" smtClean="0"/>
              <a:t>انتشارات دانشگاه صنعتي امير کبير واحد تفرش، چاپ اول، 1388، تفرش. </a:t>
            </a:r>
          </a:p>
          <a:p>
            <a:r>
              <a:rPr lang="en-US" sz="1700" i="1" dirty="0" smtClean="0"/>
              <a:t>Maintenance, Replacement, and Reliability; Theory and </a:t>
            </a:r>
          </a:p>
          <a:p>
            <a:r>
              <a:rPr lang="en-US" sz="1700" i="1" dirty="0" smtClean="0"/>
              <a:t>Applications, by: Jardin, 2006.</a:t>
            </a:r>
            <a:r>
              <a:rPr lang="en-US" sz="2000" i="1" dirty="0" smtClean="0"/>
              <a:t> </a:t>
            </a:r>
          </a:p>
          <a:p>
            <a:endParaRPr lang="en-US" sz="2000" dirty="0" smtClean="0"/>
          </a:p>
          <a:p>
            <a:r>
              <a:rPr lang="fa-IR" sz="2000" dirty="0" smtClean="0"/>
              <a:t>8. الگوگيري از بهترين تجربيات در مديريت نگهداري و تعميرات، تاليف تري وايرمن، ترجمه </a:t>
            </a:r>
          </a:p>
          <a:p>
            <a:r>
              <a:rPr lang="fa-IR" sz="2000" dirty="0" smtClean="0"/>
              <a:t>دکترعليرضا معيني و همکاران، انتشارات دانشگاه علم و صنعت ايران، چاپ اول، 1385، تهران. </a:t>
            </a:r>
          </a:p>
          <a:p>
            <a:r>
              <a:rPr lang="en-US" sz="1700" i="1" dirty="0" smtClean="0"/>
              <a:t>Benchmarking best practices in maintenance management, </a:t>
            </a:r>
          </a:p>
          <a:p>
            <a:r>
              <a:rPr lang="en-US" sz="1700" i="1" dirty="0" smtClean="0"/>
              <a:t>By: Terry Wireman </a:t>
            </a:r>
            <a:r>
              <a:rPr lang="fa-IR" sz="1700" i="1" dirty="0" smtClean="0"/>
              <a:t> </a:t>
            </a:r>
            <a:r>
              <a:rPr lang="en-US" sz="1700" i="1" dirty="0" smtClean="0"/>
              <a:t>   </a:t>
            </a:r>
            <a:endParaRPr lang="fa-IR" sz="1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30623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625D8C-B607-4741-B1F6-77AA93659BFA}" type="slidenum">
              <a:rPr lang="ar-SA" smtClean="0">
                <a:latin typeface="Arial" charset="0"/>
              </a:rPr>
              <a:pPr/>
              <a:t>40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" y="958850"/>
            <a:ext cx="7775575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آثار اتوماسيون بر امر نگهداري و تعميرات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پيچيده تر شدن و پر هزينه تر شدن کار نت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کاهش نسبي تعداد پرسنل مستقيم توليد و افزايش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نيروي انساني درگير در نت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افزايش قابل توجه هزينه هاي ناشي از بيکاري سيستم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سيستماتيک بودن روش نت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1451" y="1511300"/>
            <a:ext cx="8512176" cy="4411661"/>
            <a:chOff x="18" y="1117"/>
            <a:chExt cx="5362" cy="2779"/>
          </a:xfrm>
        </p:grpSpPr>
        <p:sp>
          <p:nvSpPr>
            <p:cNvPr id="17412" name="Line 5"/>
            <p:cNvSpPr>
              <a:spLocks noChangeShapeType="1"/>
            </p:cNvSpPr>
            <p:nvPr/>
          </p:nvSpPr>
          <p:spPr bwMode="auto">
            <a:xfrm flipV="1">
              <a:off x="975" y="1117"/>
              <a:ext cx="0" cy="235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3" name="Line 6"/>
            <p:cNvSpPr>
              <a:spLocks noChangeShapeType="1"/>
            </p:cNvSpPr>
            <p:nvPr/>
          </p:nvSpPr>
          <p:spPr bwMode="auto">
            <a:xfrm>
              <a:off x="975" y="3475"/>
              <a:ext cx="417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4" name="Freeform 7"/>
            <p:cNvSpPr>
              <a:spLocks/>
            </p:cNvSpPr>
            <p:nvPr/>
          </p:nvSpPr>
          <p:spPr bwMode="auto">
            <a:xfrm>
              <a:off x="1156" y="1207"/>
              <a:ext cx="3901" cy="2155"/>
            </a:xfrm>
            <a:custGeom>
              <a:avLst/>
              <a:gdLst>
                <a:gd name="T0" fmla="*/ 0 w 4491"/>
                <a:gd name="T1" fmla="*/ 0 h 2155"/>
                <a:gd name="T2" fmla="*/ 493 w 4491"/>
                <a:gd name="T3" fmla="*/ 1452 h 2155"/>
                <a:gd name="T4" fmla="*/ 1301 w 4491"/>
                <a:gd name="T5" fmla="*/ 2042 h 2155"/>
                <a:gd name="T6" fmla="*/ 2221 w 4491"/>
                <a:gd name="T7" fmla="*/ 2132 h 21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1"/>
                <a:gd name="T13" fmla="*/ 0 h 2155"/>
                <a:gd name="T14" fmla="*/ 4491 w 4491"/>
                <a:gd name="T15" fmla="*/ 2155 h 21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1" h="2155">
                  <a:moveTo>
                    <a:pt x="0" y="0"/>
                  </a:moveTo>
                  <a:cubicBezTo>
                    <a:pt x="280" y="556"/>
                    <a:pt x="560" y="1112"/>
                    <a:pt x="998" y="1452"/>
                  </a:cubicBezTo>
                  <a:cubicBezTo>
                    <a:pt x="1436" y="1792"/>
                    <a:pt x="2049" y="1929"/>
                    <a:pt x="2631" y="2042"/>
                  </a:cubicBezTo>
                  <a:cubicBezTo>
                    <a:pt x="3213" y="2155"/>
                    <a:pt x="4181" y="2117"/>
                    <a:pt x="4491" y="2132"/>
                  </a:cubicBezTo>
                </a:path>
              </a:pathLst>
            </a:custGeom>
            <a:noFill/>
            <a:ln w="25400">
              <a:solidFill>
                <a:srgbClr val="FF66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7415" name="Text Box 8"/>
            <p:cNvSpPr txBox="1">
              <a:spLocks noChangeArrowheads="1"/>
            </p:cNvSpPr>
            <p:nvPr/>
          </p:nvSpPr>
          <p:spPr bwMode="auto">
            <a:xfrm>
              <a:off x="1646" y="1605"/>
              <a:ext cx="98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fa-IR" sz="2800" dirty="0" smtClean="0">
                  <a:latin typeface="Tahoma" pitchFamily="34" charset="0"/>
                </a:rPr>
                <a:t>مهارتهاي توليد</a:t>
              </a:r>
              <a:endParaRPr kumimoji="0" lang="en-US" sz="2800" dirty="0">
                <a:latin typeface="Tahoma" pitchFamily="34" charset="0"/>
              </a:endParaRPr>
            </a:p>
          </p:txBody>
        </p:sp>
        <p:sp>
          <p:nvSpPr>
            <p:cNvPr id="17416" name="Text Box 9"/>
            <p:cNvSpPr txBox="1">
              <a:spLocks noChangeArrowheads="1"/>
            </p:cNvSpPr>
            <p:nvPr/>
          </p:nvSpPr>
          <p:spPr bwMode="auto">
            <a:xfrm>
              <a:off x="18" y="1117"/>
              <a:ext cx="90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fa-IR" sz="2800" dirty="0">
                  <a:latin typeface="Tahoma" pitchFamily="34" charset="0"/>
                </a:rPr>
                <a:t>روند </a:t>
              </a:r>
              <a:r>
                <a:rPr kumimoji="0" lang="fa-IR" sz="2800" dirty="0" smtClean="0">
                  <a:latin typeface="Tahoma" pitchFamily="34" charset="0"/>
                </a:rPr>
                <a:t>احتياج </a:t>
              </a:r>
              <a:endParaRPr kumimoji="0" lang="fa-IR" sz="2800" dirty="0">
                <a:latin typeface="Tahoma" pitchFamily="34" charset="0"/>
              </a:endParaRPr>
            </a:p>
            <a:p>
              <a:r>
                <a:rPr kumimoji="0" lang="fa-IR" sz="2800" dirty="0">
                  <a:latin typeface="Tahoma" pitchFamily="34" charset="0"/>
                </a:rPr>
                <a:t>به مهارتها</a:t>
              </a:r>
              <a:endParaRPr kumimoji="0" lang="en-US" sz="2800" dirty="0">
                <a:latin typeface="Tahoma" pitchFamily="34" charset="0"/>
              </a:endParaRPr>
            </a:p>
          </p:txBody>
        </p:sp>
        <p:sp>
          <p:nvSpPr>
            <p:cNvPr id="17417" name="Text Box 12"/>
            <p:cNvSpPr txBox="1">
              <a:spLocks noChangeArrowheads="1"/>
            </p:cNvSpPr>
            <p:nvPr/>
          </p:nvSpPr>
          <p:spPr bwMode="auto">
            <a:xfrm>
              <a:off x="4230" y="2037"/>
              <a:ext cx="115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fa-IR" sz="2800" dirty="0">
                  <a:latin typeface="Tahoma" pitchFamily="34" charset="0"/>
                </a:rPr>
                <a:t>مهارت </a:t>
              </a:r>
              <a:r>
                <a:rPr kumimoji="0" lang="fa-IR" sz="2800" dirty="0" smtClean="0">
                  <a:latin typeface="Tahoma" pitchFamily="34" charset="0"/>
                </a:rPr>
                <a:t>هاي </a:t>
              </a:r>
              <a:r>
                <a:rPr kumimoji="0" lang="fa-IR" sz="2800" dirty="0">
                  <a:latin typeface="Tahoma" pitchFamily="34" charset="0"/>
                </a:rPr>
                <a:t>نت</a:t>
              </a:r>
              <a:endParaRPr kumimoji="0" lang="en-US" sz="2800" dirty="0">
                <a:latin typeface="Tahoma" pitchFamily="34" charset="0"/>
              </a:endParaRPr>
            </a:p>
          </p:txBody>
        </p:sp>
        <p:sp>
          <p:nvSpPr>
            <p:cNvPr id="17418" name="Text Box 13"/>
            <p:cNvSpPr txBox="1">
              <a:spLocks noChangeArrowheads="1"/>
            </p:cNvSpPr>
            <p:nvPr/>
          </p:nvSpPr>
          <p:spPr bwMode="auto">
            <a:xfrm>
              <a:off x="4783" y="3566"/>
              <a:ext cx="4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fa-IR" sz="2800" dirty="0">
                  <a:latin typeface="Tahoma" pitchFamily="34" charset="0"/>
                </a:rPr>
                <a:t>زمان</a:t>
              </a:r>
              <a:endParaRPr kumimoji="0" lang="en-US" sz="2800" dirty="0">
                <a:latin typeface="Tahoma" pitchFamily="34" charset="0"/>
              </a:endParaRPr>
            </a:p>
          </p:txBody>
        </p:sp>
        <p:sp>
          <p:nvSpPr>
            <p:cNvPr id="17419" name="Freeform 15"/>
            <p:cNvSpPr>
              <a:spLocks/>
            </p:cNvSpPr>
            <p:nvPr/>
          </p:nvSpPr>
          <p:spPr bwMode="auto">
            <a:xfrm>
              <a:off x="1156" y="1262"/>
              <a:ext cx="3674" cy="2043"/>
            </a:xfrm>
            <a:custGeom>
              <a:avLst/>
              <a:gdLst>
                <a:gd name="T0" fmla="*/ 0 w 3962"/>
                <a:gd name="T1" fmla="*/ 2033 h 2043"/>
                <a:gd name="T2" fmla="*/ 1262 w 3962"/>
                <a:gd name="T3" fmla="*/ 1902 h 2043"/>
                <a:gd name="T4" fmla="*/ 2172 w 3962"/>
                <a:gd name="T5" fmla="*/ 1187 h 2043"/>
                <a:gd name="T6" fmla="*/ 2716 w 3962"/>
                <a:gd name="T7" fmla="*/ 0 h 20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62"/>
                <a:gd name="T13" fmla="*/ 0 h 2043"/>
                <a:gd name="T14" fmla="*/ 3962 w 3962"/>
                <a:gd name="T15" fmla="*/ 2043 h 20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62" h="2043">
                  <a:moveTo>
                    <a:pt x="0" y="2033"/>
                  </a:moveTo>
                  <a:cubicBezTo>
                    <a:pt x="307" y="2011"/>
                    <a:pt x="1313" y="2043"/>
                    <a:pt x="1841" y="1902"/>
                  </a:cubicBezTo>
                  <a:cubicBezTo>
                    <a:pt x="2369" y="1761"/>
                    <a:pt x="2815" y="1504"/>
                    <a:pt x="3168" y="1187"/>
                  </a:cubicBezTo>
                  <a:cubicBezTo>
                    <a:pt x="3521" y="870"/>
                    <a:pt x="3797" y="247"/>
                    <a:pt x="3962" y="0"/>
                  </a:cubicBezTo>
                </a:path>
              </a:pathLst>
            </a:custGeom>
            <a:noFill/>
            <a:ln w="25400">
              <a:solidFill>
                <a:srgbClr val="FF66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</p:grpSp>
      <p:sp>
        <p:nvSpPr>
          <p:cNvPr id="17411" name="Slide Number Placeholder 10"/>
          <p:cNvSpPr>
            <a:spLocks noGrp="1"/>
          </p:cNvSpPr>
          <p:nvPr>
            <p:ph type="sldNum" sz="quarter" idx="12"/>
          </p:nvPr>
        </p:nvSpPr>
        <p:spPr bwMode="auto">
          <a:xfrm>
            <a:off x="712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C84E76-40DD-45D6-9C4F-1BBC44FDC9F8}" type="slidenum">
              <a:rPr lang="ar-SA" smtClean="0">
                <a:latin typeface="Arial" charset="0"/>
              </a:rPr>
              <a:pPr/>
              <a:t>41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/>
          <p:cNvSpPr>
            <a:spLocks noChangeShapeType="1"/>
          </p:cNvSpPr>
          <p:nvPr/>
        </p:nvSpPr>
        <p:spPr bwMode="auto">
          <a:xfrm flipV="1">
            <a:off x="2928927" y="1571613"/>
            <a:ext cx="0" cy="39608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1571604" y="5429265"/>
            <a:ext cx="6902459" cy="14287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2025906" y="1219201"/>
            <a:ext cx="7601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fa-IR" dirty="0">
                <a:latin typeface="Tahoma" pitchFamily="34" charset="0"/>
              </a:rPr>
              <a:t>زمان</a:t>
            </a:r>
            <a:endParaRPr kumimoji="0" lang="en-US" dirty="0">
              <a:latin typeface="Tahoma" pitchFamily="34" charset="0"/>
            </a:endParaRPr>
          </a:p>
        </p:txBody>
      </p:sp>
      <p:sp>
        <p:nvSpPr>
          <p:cNvPr id="18437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-2848" y="6240567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1307C6-AE7E-4658-B28C-D67F2CC7E065}" type="slidenum">
              <a:rPr lang="ar-SA" smtClean="0">
                <a:latin typeface="Arial" charset="0"/>
              </a:rPr>
              <a:pPr/>
              <a:t>42</a:t>
            </a:fld>
            <a:endParaRPr lang="en-US" dirty="0" smtClean="0">
              <a:latin typeface="Arial" charset="0"/>
            </a:endParaRPr>
          </a:p>
        </p:txBody>
      </p:sp>
      <p:graphicFrame>
        <p:nvGraphicFramePr>
          <p:cNvPr id="62548" name="Group 84"/>
          <p:cNvGraphicFramePr>
            <a:graphicFrameLocks noGrp="1"/>
          </p:cNvGraphicFramePr>
          <p:nvPr>
            <p:ph idx="4294967295"/>
          </p:nvPr>
        </p:nvGraphicFramePr>
        <p:xfrm>
          <a:off x="1676400" y="2286000"/>
          <a:ext cx="6624637" cy="3544824"/>
        </p:xfrm>
        <a:graphic>
          <a:graphicData uri="http://schemas.openxmlformats.org/drawingml/2006/table">
            <a:tbl>
              <a:tblPr rtl="1"/>
              <a:tblGrid>
                <a:gridCol w="5330038"/>
                <a:gridCol w="1294599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دوره خودکار کامل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دوره فعلي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01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دوره صنايع دستي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0" name="Line 81"/>
          <p:cNvSpPr>
            <a:spLocks noChangeShapeType="1"/>
          </p:cNvSpPr>
          <p:nvPr/>
        </p:nvSpPr>
        <p:spPr bwMode="auto">
          <a:xfrm flipV="1">
            <a:off x="3000364" y="2357430"/>
            <a:ext cx="3429024" cy="30987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546" name="Text Box 82"/>
          <p:cNvSpPr txBox="1">
            <a:spLocks noChangeArrowheads="1"/>
          </p:cNvSpPr>
          <p:nvPr/>
        </p:nvSpPr>
        <p:spPr bwMode="auto">
          <a:xfrm rot="-2058018">
            <a:off x="2702009" y="2945423"/>
            <a:ext cx="31037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دستمزد کارکنان نت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547" name="Text Box 83"/>
          <p:cNvSpPr txBox="1">
            <a:spLocks noChangeArrowheads="1"/>
          </p:cNvSpPr>
          <p:nvPr/>
        </p:nvSpPr>
        <p:spPr bwMode="auto">
          <a:xfrm rot="-2058018">
            <a:off x="4446732" y="4006921"/>
            <a:ext cx="33842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دستمزد کارکنان </a:t>
            </a:r>
            <a:r>
              <a:rPr lang="fa-IR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توليد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7"/>
          <p:cNvSpPr>
            <a:spLocks noGrp="1"/>
          </p:cNvSpPr>
          <p:nvPr>
            <p:ph type="sldNum" sz="quarter" idx="12"/>
          </p:nvPr>
        </p:nvSpPr>
        <p:spPr bwMode="auto">
          <a:xfrm>
            <a:off x="0" y="6259794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9EC519D-07CE-4872-BBD7-89CC2525880C}" type="slidenum">
              <a:rPr lang="ar-SA" smtClean="0">
                <a:latin typeface="Arial" charset="0"/>
              </a:rPr>
              <a:pPr/>
              <a:t>43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7191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تقسيم بندي کلي </a:t>
            </a:r>
            <a:r>
              <a:rPr lang="fa-IR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موضوع نت :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376822" y="1989138"/>
            <a:ext cx="1928733" cy="4770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500" dirty="0" smtClean="0"/>
              <a:t>نگهداري </a:t>
            </a:r>
            <a:r>
              <a:rPr lang="fa-IR" sz="2500" dirty="0"/>
              <a:t>و </a:t>
            </a:r>
            <a:r>
              <a:rPr lang="fa-IR" sz="2500" dirty="0" smtClean="0"/>
              <a:t>تعميرات</a:t>
            </a:r>
            <a:endParaRPr lang="en-US" sz="2500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85470" y="2924175"/>
            <a:ext cx="3129382" cy="4770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 dirty="0" smtClean="0"/>
              <a:t>تعميرات </a:t>
            </a:r>
            <a:r>
              <a:rPr lang="fa-IR" sz="2500" dirty="0"/>
              <a:t>بدون برنامه ( </a:t>
            </a:r>
            <a:r>
              <a:rPr lang="fa-IR" sz="2500" dirty="0" smtClean="0"/>
              <a:t>اضطراري </a:t>
            </a:r>
            <a:r>
              <a:rPr lang="fa-IR" sz="2500" dirty="0"/>
              <a:t>)</a:t>
            </a:r>
            <a:endParaRPr lang="en-US" sz="2500" dirty="0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375780" y="2924175"/>
            <a:ext cx="2390398" cy="4770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500" dirty="0" smtClean="0"/>
              <a:t>تعميرات </a:t>
            </a:r>
            <a:r>
              <a:rPr lang="fa-IR" sz="2500" dirty="0"/>
              <a:t>برنامه </a:t>
            </a:r>
            <a:r>
              <a:rPr lang="fa-IR" sz="2500" dirty="0" smtClean="0"/>
              <a:t>ريزي </a:t>
            </a:r>
            <a:r>
              <a:rPr lang="fa-IR" sz="2500" dirty="0"/>
              <a:t>شده</a:t>
            </a:r>
            <a:endParaRPr lang="en-US" sz="2500" dirty="0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435602" y="4868863"/>
            <a:ext cx="1721945" cy="8617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2500" dirty="0" smtClean="0"/>
              <a:t>تعميرات پيشگيري</a:t>
            </a:r>
            <a:endParaRPr lang="fa-IR" sz="2500" dirty="0"/>
          </a:p>
          <a:p>
            <a:pPr algn="ctr"/>
            <a:r>
              <a:rPr lang="en-US" sz="2500" dirty="0"/>
              <a:t>PM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903796" y="4149724"/>
            <a:ext cx="2061782" cy="4770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500" dirty="0" smtClean="0"/>
              <a:t>تعميرات </a:t>
            </a:r>
            <a:r>
              <a:rPr lang="fa-IR" sz="2500" dirty="0"/>
              <a:t>بعد از </a:t>
            </a:r>
            <a:r>
              <a:rPr lang="fa-IR" sz="2500" dirty="0" smtClean="0"/>
              <a:t>خرابي</a:t>
            </a:r>
            <a:endParaRPr lang="en-US" sz="2500" dirty="0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508626" y="3789363"/>
            <a:ext cx="1665841" cy="8617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2500" dirty="0" smtClean="0"/>
              <a:t>تعميرات اصلاحي</a:t>
            </a:r>
            <a:endParaRPr lang="fa-IR" sz="2500" dirty="0"/>
          </a:p>
          <a:p>
            <a:pPr algn="ctr"/>
            <a:r>
              <a:rPr lang="en-US" sz="2500" dirty="0"/>
              <a:t>CM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292725" y="2492376"/>
            <a:ext cx="0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2843213" y="2708275"/>
            <a:ext cx="2449512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5292726" y="2708275"/>
            <a:ext cx="22320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7596188" y="3429001"/>
            <a:ext cx="0" cy="18716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2843213" y="2708275"/>
            <a:ext cx="0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7524751" y="2708275"/>
            <a:ext cx="0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2843213" y="3429001"/>
            <a:ext cx="0" cy="7207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7308849" y="4221163"/>
            <a:ext cx="287339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4" name="Line 20"/>
          <p:cNvSpPr>
            <a:spLocks noChangeShapeType="1"/>
          </p:cNvSpPr>
          <p:nvPr/>
        </p:nvSpPr>
        <p:spPr bwMode="auto">
          <a:xfrm>
            <a:off x="7308849" y="5300663"/>
            <a:ext cx="287339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98DB505-4FCA-4022-A1D7-A4A5B007EF2C}" type="slidenum">
              <a:rPr lang="ar-SA" smtClean="0">
                <a:latin typeface="Arial" charset="0"/>
              </a:rPr>
              <a:pPr/>
              <a:t>44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00010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1" lang="fa-IR" sz="3200" u="sng" dirty="0" smtClean="0">
                <a:cs typeface="HMOJTABA" pitchFamily="2" charset="-78"/>
              </a:rPr>
              <a:t>تعميرات اصلاحي  </a:t>
            </a:r>
            <a:r>
              <a:rPr kumimoji="1" lang="en-US" sz="3200" u="sng" dirty="0">
                <a:cs typeface="HMOJTABA" pitchFamily="2" charset="-78"/>
              </a:rPr>
              <a:t>CM</a:t>
            </a:r>
            <a:r>
              <a:rPr lang="fa-IR" sz="3200" u="sng" dirty="0">
                <a:cs typeface="HMOJTABA" pitchFamily="2" charset="-78"/>
              </a:rPr>
              <a:t>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تغييرات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طرح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ماشين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آلات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بهسازي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طرح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ماشين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ها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جلوگيري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خرابي هاي تکراري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1" lang="fa-IR" sz="3200" u="sng" dirty="0" smtClean="0">
                <a:cs typeface="HMOJTABA" pitchFamily="2" charset="-78"/>
              </a:rPr>
              <a:t>تعميرات پيشگيري  </a:t>
            </a:r>
            <a:r>
              <a:rPr kumimoji="1" lang="en-US" sz="3200" u="sng" dirty="0">
                <a:cs typeface="HMOJTABA" pitchFamily="2" charset="-78"/>
              </a:rPr>
              <a:t>PM</a:t>
            </a:r>
            <a:r>
              <a:rPr lang="fa-IR" sz="3200" dirty="0">
                <a:cs typeface="HMOJTABA" pitchFamily="2" charset="-78"/>
              </a:rPr>
              <a:t>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kumimoji="1" lang="fa-IR" sz="3200" dirty="0" smtClean="0">
                <a:cs typeface="HMOJTABA" pitchFamily="2" charset="-78"/>
              </a:rPr>
              <a:t>بازديدهاي فني</a:t>
            </a:r>
            <a:endParaRPr kumimoji="1" lang="fa-IR" sz="3200" dirty="0"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kumimoji="1" lang="fa-IR" sz="3200" dirty="0" smtClean="0">
                <a:cs typeface="HMOJTABA" pitchFamily="2" charset="-78"/>
              </a:rPr>
              <a:t>سرويسهاي فني </a:t>
            </a:r>
            <a:r>
              <a:rPr kumimoji="1" lang="fa-IR" sz="3200" dirty="0">
                <a:cs typeface="HMOJTABA" pitchFamily="2" charset="-78"/>
              </a:rPr>
              <a:t>( </a:t>
            </a:r>
            <a:r>
              <a:rPr kumimoji="1" lang="fa-IR" sz="3200" dirty="0" smtClean="0">
                <a:cs typeface="HMOJTABA" pitchFamily="2" charset="-78"/>
              </a:rPr>
              <a:t>تنظيم </a:t>
            </a:r>
            <a:r>
              <a:rPr kumimoji="1" lang="fa-IR" sz="3200" dirty="0">
                <a:cs typeface="HMOJTABA" pitchFamily="2" charset="-78"/>
              </a:rPr>
              <a:t>, روغن </a:t>
            </a:r>
            <a:r>
              <a:rPr kumimoji="1" lang="fa-IR" sz="3200" dirty="0" smtClean="0">
                <a:cs typeface="HMOJTABA" pitchFamily="2" charset="-78"/>
              </a:rPr>
              <a:t>کاري </a:t>
            </a:r>
            <a:r>
              <a:rPr kumimoji="1" lang="fa-IR" sz="3200" dirty="0">
                <a:cs typeface="HMOJTABA" pitchFamily="2" charset="-78"/>
              </a:rPr>
              <a:t>, </a:t>
            </a:r>
            <a:r>
              <a:rPr kumimoji="1" lang="fa-IR" sz="3200" dirty="0" smtClean="0">
                <a:cs typeface="HMOJTABA" pitchFamily="2" charset="-78"/>
              </a:rPr>
              <a:t>تميز کاري </a:t>
            </a:r>
            <a:r>
              <a:rPr kumimoji="1" lang="fa-IR" sz="3200" dirty="0">
                <a:cs typeface="HMOJTABA" pitchFamily="2" charset="-78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kumimoji="1" lang="fa-IR" sz="3200" dirty="0" smtClean="0">
                <a:cs typeface="HMOJTABA" pitchFamily="2" charset="-78"/>
              </a:rPr>
              <a:t>تعميرات اساسي </a:t>
            </a:r>
            <a:r>
              <a:rPr kumimoji="1" lang="fa-IR" sz="3200" dirty="0">
                <a:cs typeface="HMOJTABA" pitchFamily="2" charset="-78"/>
              </a:rPr>
              <a:t>دوره </a:t>
            </a:r>
            <a:r>
              <a:rPr kumimoji="1" lang="fa-IR" sz="3200" dirty="0" smtClean="0">
                <a:cs typeface="HMOJTABA" pitchFamily="2" charset="-78"/>
              </a:rPr>
              <a:t>اي </a:t>
            </a:r>
            <a:r>
              <a:rPr kumimoji="1" lang="fa-IR" sz="3200" dirty="0">
                <a:cs typeface="HMOJTABA" pitchFamily="2" charset="-78"/>
              </a:rPr>
              <a:t>( کل </a:t>
            </a:r>
            <a:r>
              <a:rPr kumimoji="1" lang="fa-IR" sz="3200" dirty="0" smtClean="0">
                <a:cs typeface="HMOJTABA" pitchFamily="2" charset="-78"/>
              </a:rPr>
              <a:t>سيستم تعطيل </a:t>
            </a:r>
            <a:r>
              <a:rPr kumimoji="1" lang="fa-IR" sz="3200" dirty="0">
                <a:cs typeface="HMOJTABA" pitchFamily="2" charset="-78"/>
              </a:rPr>
              <a:t>و </a:t>
            </a:r>
            <a:r>
              <a:rPr kumimoji="1" lang="fa-IR" sz="3200" dirty="0" smtClean="0">
                <a:cs typeface="HMOJTABA" pitchFamily="2" charset="-78"/>
              </a:rPr>
              <a:t>تعميرات اساسي </a:t>
            </a:r>
            <a:r>
              <a:rPr kumimoji="1" lang="fa-IR" sz="3200" dirty="0">
                <a:cs typeface="HMOJTABA" pitchFamily="2" charset="-78"/>
              </a:rPr>
              <a:t>انجام </a:t>
            </a:r>
            <a:r>
              <a:rPr kumimoji="1" lang="fa-IR" sz="3200" dirty="0" smtClean="0">
                <a:cs typeface="HMOJTABA" pitchFamily="2" charset="-78"/>
              </a:rPr>
              <a:t>مي </a:t>
            </a:r>
            <a:r>
              <a:rPr kumimoji="1" lang="fa-IR" sz="3200" dirty="0">
                <a:cs typeface="HMOJTABA" pitchFamily="2" charset="-78"/>
              </a:rPr>
              <a:t>شود )</a:t>
            </a:r>
            <a:endParaRPr kumimoji="1" lang="en-US" sz="3200" dirty="0"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61219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EBB005-979B-4246-A02F-B02B8D4F5980}" type="slidenum">
              <a:rPr lang="ar-SA" smtClean="0">
                <a:latin typeface="Arial" charset="0"/>
              </a:rPr>
              <a:pPr/>
              <a:t>45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هزينه هاي نگهداري و تعميرات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مستقيم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هزينه ساعات کارکرد نيروي انساني , دستمزد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کارگران , مواد و قطعات ، هزينه هاي بالا سري و . .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غير مستقيم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هزينه رکود در امر توليد در اثر توقف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ماشين ها و يا انتظار ماشينها براي تعمير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ضايع شدن مواد در حال توليد در اثر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خرابي هاي ناگهاني و . . . </a:t>
            </a:r>
          </a:p>
        </p:txBody>
      </p:sp>
      <p:sp>
        <p:nvSpPr>
          <p:cNvPr id="21508" name="Line 3"/>
          <p:cNvSpPr>
            <a:spLocks noChangeShapeType="1"/>
          </p:cNvSpPr>
          <p:nvPr/>
        </p:nvSpPr>
        <p:spPr bwMode="auto">
          <a:xfrm flipH="1">
            <a:off x="7956551" y="2667000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 flipH="1">
            <a:off x="7848919" y="4343400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1210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762DBF-BB88-4D37-AE8A-26C2F20FF72F}" type="slidenum">
              <a:rPr lang="ar-SA" smtClean="0">
                <a:latin typeface="Arial" charset="0"/>
              </a:rPr>
              <a:pPr/>
              <a:t>46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715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فعاليت هاي مربوط به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PM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باعث کاهش فعاليت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اضطراري مي شود و بين اين دو يک حالت بهينه 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وجود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فعاليت هاي بخش نت پيدا کردن حدود اقتصادي ( و يا بهينه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هاي مربوط به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PM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اضطراري است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4663" y="1428751"/>
            <a:ext cx="8489950" cy="5207001"/>
            <a:chOff x="299" y="900"/>
            <a:chExt cx="5348" cy="3280"/>
          </a:xfrm>
        </p:grpSpPr>
        <p:sp>
          <p:nvSpPr>
            <p:cNvPr id="23556" name="Line 5"/>
            <p:cNvSpPr>
              <a:spLocks noChangeShapeType="1"/>
            </p:cNvSpPr>
            <p:nvPr/>
          </p:nvSpPr>
          <p:spPr bwMode="auto">
            <a:xfrm flipV="1">
              <a:off x="900" y="1260"/>
              <a:ext cx="0" cy="235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57" name="Line 6"/>
            <p:cNvSpPr>
              <a:spLocks noChangeShapeType="1"/>
            </p:cNvSpPr>
            <p:nvPr/>
          </p:nvSpPr>
          <p:spPr bwMode="auto">
            <a:xfrm>
              <a:off x="907" y="3600"/>
              <a:ext cx="4493" cy="2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58" name="Freeform 11"/>
            <p:cNvSpPr>
              <a:spLocks/>
            </p:cNvSpPr>
            <p:nvPr/>
          </p:nvSpPr>
          <p:spPr bwMode="auto">
            <a:xfrm>
              <a:off x="1125" y="1215"/>
              <a:ext cx="4140" cy="2115"/>
            </a:xfrm>
            <a:custGeom>
              <a:avLst/>
              <a:gdLst>
                <a:gd name="T0" fmla="*/ 0 w 4401"/>
                <a:gd name="T1" fmla="*/ 0 h 2132"/>
                <a:gd name="T2" fmla="*/ 1196849 w 4401"/>
                <a:gd name="T3" fmla="*/ 1992696 h 2132"/>
                <a:gd name="T4" fmla="*/ 2943717 w 4401"/>
                <a:gd name="T5" fmla="*/ 2885399 h 2132"/>
                <a:gd name="T6" fmla="*/ 4841288 w 4401"/>
                <a:gd name="T7" fmla="*/ 3225837 h 21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01"/>
                <a:gd name="T13" fmla="*/ 0 h 2132"/>
                <a:gd name="T14" fmla="*/ 4401 w 4401"/>
                <a:gd name="T15" fmla="*/ 2132 h 21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01" h="2132">
                  <a:moveTo>
                    <a:pt x="0" y="0"/>
                  </a:moveTo>
                  <a:cubicBezTo>
                    <a:pt x="280" y="556"/>
                    <a:pt x="642" y="999"/>
                    <a:pt x="1088" y="1317"/>
                  </a:cubicBezTo>
                  <a:cubicBezTo>
                    <a:pt x="1534" y="1635"/>
                    <a:pt x="2124" y="1771"/>
                    <a:pt x="2676" y="1907"/>
                  </a:cubicBezTo>
                  <a:cubicBezTo>
                    <a:pt x="3228" y="2043"/>
                    <a:pt x="4091" y="2117"/>
                    <a:pt x="4401" y="2132"/>
                  </a:cubicBezTo>
                </a:path>
              </a:pathLst>
            </a:custGeom>
            <a:noFill/>
            <a:ln w="25400">
              <a:solidFill>
                <a:srgbClr val="FF66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23559" name="Freeform 15"/>
            <p:cNvSpPr>
              <a:spLocks/>
            </p:cNvSpPr>
            <p:nvPr/>
          </p:nvSpPr>
          <p:spPr bwMode="auto">
            <a:xfrm>
              <a:off x="1061" y="900"/>
              <a:ext cx="3900" cy="643"/>
            </a:xfrm>
            <a:custGeom>
              <a:avLst/>
              <a:gdLst>
                <a:gd name="T0" fmla="*/ 0 w 3900"/>
                <a:gd name="T1" fmla="*/ 0 h 643"/>
                <a:gd name="T2" fmla="*/ 1859 w 3900"/>
                <a:gd name="T3" fmla="*/ 635 h 643"/>
                <a:gd name="T4" fmla="*/ 3900 w 3900"/>
                <a:gd name="T5" fmla="*/ 46 h 643"/>
                <a:gd name="T6" fmla="*/ 0 60000 65536"/>
                <a:gd name="T7" fmla="*/ 0 60000 65536"/>
                <a:gd name="T8" fmla="*/ 0 60000 65536"/>
                <a:gd name="T9" fmla="*/ 0 w 3900"/>
                <a:gd name="T10" fmla="*/ 0 h 643"/>
                <a:gd name="T11" fmla="*/ 3900 w 3900"/>
                <a:gd name="T12" fmla="*/ 643 h 6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00" h="643">
                  <a:moveTo>
                    <a:pt x="0" y="0"/>
                  </a:moveTo>
                  <a:cubicBezTo>
                    <a:pt x="604" y="313"/>
                    <a:pt x="1209" y="627"/>
                    <a:pt x="1859" y="635"/>
                  </a:cubicBezTo>
                  <a:cubicBezTo>
                    <a:pt x="2509" y="643"/>
                    <a:pt x="3560" y="144"/>
                    <a:pt x="3900" y="46"/>
                  </a:cubicBezTo>
                </a:path>
              </a:pathLst>
            </a:custGeom>
            <a:noFill/>
            <a:ln w="508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23560" name="Line 17"/>
            <p:cNvSpPr>
              <a:spLocks noChangeShapeType="1"/>
            </p:cNvSpPr>
            <p:nvPr/>
          </p:nvSpPr>
          <p:spPr bwMode="auto">
            <a:xfrm>
              <a:off x="2966" y="1535"/>
              <a:ext cx="29" cy="2065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1" name="Text Box 18"/>
            <p:cNvSpPr txBox="1">
              <a:spLocks noChangeArrowheads="1"/>
            </p:cNvSpPr>
            <p:nvPr/>
          </p:nvSpPr>
          <p:spPr bwMode="auto">
            <a:xfrm>
              <a:off x="299" y="1125"/>
              <a:ext cx="5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400" dirty="0" smtClean="0"/>
                <a:t>هزينه </a:t>
              </a:r>
              <a:r>
                <a:rPr lang="fa-IR" sz="2400" dirty="0"/>
                <a:t>ها</a:t>
              </a:r>
              <a:endParaRPr lang="en-US" sz="2400" dirty="0"/>
            </a:p>
          </p:txBody>
        </p:sp>
        <p:sp>
          <p:nvSpPr>
            <p:cNvPr id="23562" name="Text Box 19"/>
            <p:cNvSpPr txBox="1">
              <a:spLocks noChangeArrowheads="1"/>
            </p:cNvSpPr>
            <p:nvPr/>
          </p:nvSpPr>
          <p:spPr bwMode="auto">
            <a:xfrm>
              <a:off x="4277" y="1434"/>
              <a:ext cx="84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400" dirty="0" smtClean="0"/>
                <a:t>هزينه تعميرات</a:t>
              </a:r>
              <a:endParaRPr lang="en-US" sz="2400" dirty="0"/>
            </a:p>
          </p:txBody>
        </p:sp>
        <p:sp>
          <p:nvSpPr>
            <p:cNvPr id="23563" name="Text Box 20"/>
            <p:cNvSpPr txBox="1">
              <a:spLocks noChangeArrowheads="1"/>
            </p:cNvSpPr>
            <p:nvPr/>
          </p:nvSpPr>
          <p:spPr bwMode="auto">
            <a:xfrm>
              <a:off x="2371" y="1129"/>
              <a:ext cx="12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/>
                <a:t>مجموع </a:t>
              </a:r>
              <a:r>
                <a:rPr lang="fa-IR" sz="3200" dirty="0" smtClean="0"/>
                <a:t>هزينه </a:t>
              </a:r>
              <a:r>
                <a:rPr lang="fa-IR" sz="3200" dirty="0"/>
                <a:t>ها</a:t>
              </a:r>
              <a:r>
                <a:rPr lang="fa-IR" sz="2000" dirty="0"/>
                <a:t> </a:t>
              </a:r>
              <a:endParaRPr lang="en-US" sz="2000" dirty="0"/>
            </a:p>
          </p:txBody>
        </p:sp>
        <p:sp>
          <p:nvSpPr>
            <p:cNvPr id="23564" name="Text Box 21"/>
            <p:cNvSpPr txBox="1">
              <a:spLocks noChangeArrowheads="1"/>
            </p:cNvSpPr>
            <p:nvPr/>
          </p:nvSpPr>
          <p:spPr bwMode="auto">
            <a:xfrm>
              <a:off x="1327" y="1344"/>
              <a:ext cx="84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400" dirty="0" smtClean="0"/>
                <a:t>هزينه تعميرات</a:t>
              </a:r>
              <a:endParaRPr lang="fa-IR" sz="2400" dirty="0"/>
            </a:p>
            <a:p>
              <a:r>
                <a:rPr lang="fa-IR" sz="2400" dirty="0"/>
                <a:t> </a:t>
              </a:r>
              <a:r>
                <a:rPr lang="fa-IR" sz="2400" dirty="0" smtClean="0"/>
                <a:t>اضطراري</a:t>
              </a:r>
              <a:endParaRPr lang="en-US" sz="2400" dirty="0"/>
            </a:p>
          </p:txBody>
        </p:sp>
        <p:cxnSp>
          <p:nvCxnSpPr>
            <p:cNvPr id="15" name="Straight Connector 14"/>
            <p:cNvCxnSpPr>
              <a:stCxn id="23557" idx="0"/>
            </p:cNvCxnSpPr>
            <p:nvPr/>
          </p:nvCxnSpPr>
          <p:spPr bwMode="auto">
            <a:xfrm rot="5400000" flipH="1" flipV="1">
              <a:off x="2006" y="566"/>
              <a:ext cx="1935" cy="413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3566" name="Text Box 18"/>
            <p:cNvSpPr txBox="1">
              <a:spLocks noChangeArrowheads="1"/>
            </p:cNvSpPr>
            <p:nvPr/>
          </p:nvSpPr>
          <p:spPr bwMode="auto">
            <a:xfrm>
              <a:off x="4241" y="3648"/>
              <a:ext cx="140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a-IR" sz="2400" dirty="0" smtClean="0"/>
                <a:t>ميزان </a:t>
              </a:r>
              <a:r>
                <a:rPr lang="fa-IR" sz="2400" dirty="0"/>
                <a:t>اعمال</a:t>
              </a:r>
            </a:p>
            <a:p>
              <a:r>
                <a:rPr lang="fa-IR" sz="2400" dirty="0" smtClean="0"/>
                <a:t>تعميرات پيشگيري</a:t>
              </a:r>
              <a:endParaRPr lang="en-US" sz="2400" dirty="0"/>
            </a:p>
          </p:txBody>
        </p:sp>
        <p:sp>
          <p:nvSpPr>
            <p:cNvPr id="23567" name="Text Box 18"/>
            <p:cNvSpPr txBox="1">
              <a:spLocks noChangeArrowheads="1"/>
            </p:cNvSpPr>
            <p:nvPr/>
          </p:nvSpPr>
          <p:spPr bwMode="auto">
            <a:xfrm>
              <a:off x="2336" y="3657"/>
              <a:ext cx="122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a-IR" sz="2400" dirty="0"/>
                <a:t>مقدار </a:t>
              </a:r>
              <a:r>
                <a:rPr lang="fa-IR" sz="2400" dirty="0" smtClean="0"/>
                <a:t>بهينه </a:t>
              </a:r>
              <a:r>
                <a:rPr lang="fa-IR" sz="2400" dirty="0"/>
                <a:t>اعمال </a:t>
              </a:r>
              <a:endParaRPr lang="en-US" sz="2400" dirty="0"/>
            </a:p>
            <a:p>
              <a:r>
                <a:rPr lang="fa-IR" sz="2400" dirty="0" smtClean="0"/>
                <a:t>تعميرات  </a:t>
              </a:r>
              <a:r>
                <a:rPr lang="en-US" sz="2400" dirty="0"/>
                <a:t>PM</a:t>
              </a:r>
            </a:p>
          </p:txBody>
        </p:sp>
      </p:grpSp>
      <p:sp>
        <p:nvSpPr>
          <p:cNvPr id="23555" name="Slide Number Placeholder 1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36DB174-77C8-4DE1-8B62-A108BD1D0CF1}" type="slidenum">
              <a:rPr lang="ar-SA" smtClean="0">
                <a:latin typeface="Arial" charset="0"/>
              </a:rPr>
              <a:pPr/>
              <a:t>47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5B0B9F7-4904-4305-BB83-709071AE9C8D}" type="slidenum">
              <a:rPr lang="ar-SA" smtClean="0">
                <a:latin typeface="Arial" charset="0"/>
              </a:rPr>
              <a:pPr/>
              <a:t>48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928671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حال حاضر به موضوع زير در طراحي و استفاده از سيستم ها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توجه مي شود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وسايل و تجهيزات را چگونه طراحي مي کنيم و بسازيم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که عمر اقتصادي بيشتري داشته باشند و تعمير و نگهداري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آنها راحت تر باشد ؟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CC92F9-682F-4B3A-81BF-4EE3EDDF0E03}" type="slidenum">
              <a:rPr lang="ar-SA" smtClean="0">
                <a:latin typeface="Arial" charset="0"/>
              </a:rPr>
              <a:pPr/>
              <a:t>49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نتايج حاصل از اعمال برنامه هاي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امکان برنامه ريزي و کنترل توليد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کم شدن ضايعات توليد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برخورداري محصول از کيفيت بهتر</a:t>
            </a:r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 flipH="1">
            <a:off x="2716213" y="2912971"/>
            <a:ext cx="8651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 flipH="1">
            <a:off x="6477001" y="2923623"/>
            <a:ext cx="79216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581400" y="2362200"/>
            <a:ext cx="2895600" cy="1077218"/>
          </a:xfrm>
          <a:prstGeom prst="rect">
            <a:avLst/>
          </a:prstGeom>
          <a:solidFill>
            <a:srgbClr val="A7FFE8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a-IR" sz="3200" dirty="0" smtClean="0">
                <a:solidFill>
                  <a:schemeClr val="bg1"/>
                </a:solidFill>
              </a:rPr>
              <a:t>سيستم نگهداري و تعميرات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507349" y="2576502"/>
            <a:ext cx="10679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 smtClean="0"/>
              <a:t>هزينه </a:t>
            </a:r>
            <a:r>
              <a:rPr lang="fa-IR" sz="3200" dirty="0"/>
              <a:t>ها</a:t>
            </a:r>
            <a:endParaRPr lang="en-US" sz="3200" dirty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7185081" y="2538903"/>
            <a:ext cx="8931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4400" dirty="0" smtClean="0"/>
              <a:t>نتايج</a:t>
            </a:r>
            <a:endParaRPr lang="en-US" sz="4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9" y="714357"/>
            <a:ext cx="7630945" cy="52937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i="1" u="sng" dirty="0" smtClean="0"/>
              <a:t>منابع:</a:t>
            </a:r>
          </a:p>
          <a:p>
            <a:endParaRPr lang="fa-IR" sz="1600" i="1" u="sng" dirty="0" smtClean="0"/>
          </a:p>
          <a:p>
            <a:r>
              <a:rPr lang="fa-IR" sz="2000" dirty="0" smtClean="0"/>
              <a:t>9. مهندسي تعميرات و نگهداري، تاليف دکتر کمال الدين رحماني، 1384، تبريز.</a:t>
            </a:r>
          </a:p>
          <a:p>
            <a:endParaRPr lang="fa-IR" sz="2000" dirty="0" smtClean="0"/>
          </a:p>
          <a:p>
            <a:pPr marL="457200" indent="-457200"/>
            <a:r>
              <a:rPr lang="fa-IR" sz="2000" dirty="0" smtClean="0"/>
              <a:t>10. برنامه ريزي سيستماتيك نظام نگهداري و تعميرات در بخش صنايع و خدمات ، </a:t>
            </a:r>
          </a:p>
          <a:p>
            <a:pPr marL="457200" indent="-457200"/>
            <a:r>
              <a:rPr lang="fa-IR" sz="2000" dirty="0" smtClean="0"/>
              <a:t>      تاليف و ترجمه سيد محمد سيد حسيني ، انتشارات سازمان مديريت صنعتي ، </a:t>
            </a:r>
          </a:p>
          <a:p>
            <a:pPr marL="457200" indent="-457200"/>
            <a:r>
              <a:rPr lang="fa-IR" sz="2000" dirty="0" smtClean="0"/>
              <a:t>      چاپ سوم 1384 ، تهران.</a:t>
            </a:r>
          </a:p>
          <a:p>
            <a:endParaRPr lang="en-US" sz="1700" i="1" dirty="0" smtClean="0"/>
          </a:p>
          <a:p>
            <a:endParaRPr lang="fa-IR" sz="1700" i="1" dirty="0" smtClean="0"/>
          </a:p>
          <a:p>
            <a:pPr algn="l"/>
            <a:r>
              <a:rPr lang="fa-IR" sz="1700" i="1" dirty="0" smtClean="0"/>
              <a:t> </a:t>
            </a:r>
            <a:r>
              <a:rPr lang="en-US" sz="1700" i="1" dirty="0" smtClean="0"/>
              <a:t>                     11. Maintenance Management Techniques, </a:t>
            </a:r>
            <a:endParaRPr lang="fa-IR" sz="1700" i="1" dirty="0" smtClean="0"/>
          </a:p>
          <a:p>
            <a:pPr algn="l"/>
            <a:r>
              <a:rPr lang="en-US" sz="1700" i="1" dirty="0" smtClean="0"/>
              <a:t>                           by: A. S. Corder, McGraw-Hill, 1976.</a:t>
            </a:r>
          </a:p>
          <a:p>
            <a:pPr algn="l"/>
            <a:endParaRPr lang="en-US" sz="1700" i="1" dirty="0" smtClean="0"/>
          </a:p>
          <a:p>
            <a:pPr algn="l"/>
            <a:endParaRPr lang="en-US" sz="1700" i="1" dirty="0" smtClean="0"/>
          </a:p>
          <a:p>
            <a:pPr algn="l"/>
            <a:r>
              <a:rPr lang="en-US" sz="1700" i="1" dirty="0" smtClean="0"/>
              <a:t>                      12. Maintenance Planning, Control &amp; Documentation, </a:t>
            </a:r>
          </a:p>
          <a:p>
            <a:pPr algn="l"/>
            <a:r>
              <a:rPr lang="en-US" sz="1700" i="1" dirty="0" smtClean="0"/>
              <a:t>                            by: E. N. White, 1973.</a:t>
            </a:r>
          </a:p>
          <a:p>
            <a:endParaRPr lang="fa-IR" sz="1700" i="1" dirty="0" smtClean="0"/>
          </a:p>
          <a:p>
            <a:endParaRPr lang="fa-IR" sz="2000" dirty="0" smtClean="0"/>
          </a:p>
          <a:p>
            <a:endParaRPr lang="fa-IR" sz="1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7E06522-811F-4BB7-88FF-73B1CC16C8BA}" type="slidenum">
              <a:rPr lang="ar-SA" smtClean="0">
                <a:latin typeface="Arial" charset="0"/>
              </a:rPr>
              <a:pPr/>
              <a:t>50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ادامه نتايج: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جلوگيري از رکود توليد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 کم شدن احتياج به ظرفيت هاي اضافي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6- بالا رفتن عمر اقتصادي ماشين آلات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7- کم شدن احتياج به نگهداري محصولات نيمه تمام بين کارگاهي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8- تأمين ايمني براي بهره برداري از تجهيزات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DE346C-DC2D-45B9-8B95-0F7227FC3B72}" type="slidenum">
              <a:rPr lang="ar-SA" smtClean="0">
                <a:latin typeface="Arial" charset="0"/>
              </a:rPr>
              <a:pPr/>
              <a:t>51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285853" y="714357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2976" y="2000241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7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  <a:endParaRPr lang="en-US" sz="7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30623" y="6276174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22B64B8-E420-42B8-BE96-9B74C19DB3A0}" type="slidenum">
              <a:rPr lang="ar-SA" smtClean="0">
                <a:latin typeface="Arial" charset="0"/>
              </a:rPr>
              <a:pPr/>
              <a:t>52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1991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E8E47F4-3BE4-40A2-A7E4-1FBCBD4891C9}" type="slidenum">
              <a:rPr lang="ar-SA" smtClean="0">
                <a:latin typeface="Arial" charset="0"/>
              </a:rPr>
              <a:pPr/>
              <a:t>53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849314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نگهداري پيشگيري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تعميرات اصلاحي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تعميرات اساسي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تعويض قطعات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پيش بيني و تهيه لوازم يدکي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ثبت و نگهداري اطلاعات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پيش بيني براي تعميرات اضطراري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 :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کنترل صحيح در اجراي برنامه ها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979365-9525-4ECA-8E29-C42F8C3B6173}" type="slidenum">
              <a:rPr lang="ar-SA" smtClean="0">
                <a:latin typeface="Arial" charset="0"/>
              </a:rPr>
              <a:pPr/>
              <a:t>54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ضروريات يک سيستم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1- برنامه نت براي ساختمانها و تجهيزات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2- کنترل اجراي برنامه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3- مستند سازي , ثبت و تجزيه و تحليل نتايج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54113"/>
            <a:ext cx="8208963" cy="5399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اجزاء اصلي يک سيستم نت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ليست تجهيزات ( شناسنامه تجهيزات )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راهنماي فعاليت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 فعاليت هاي نت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تأيين نيروي انساني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979365-9525-4ECA-8E29-C42F8C3B6173}" type="slidenum">
              <a:rPr lang="ar-SA" smtClean="0">
                <a:latin typeface="Arial" charset="0"/>
              </a:rPr>
              <a:pPr/>
              <a:t>55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1" y="981075"/>
            <a:ext cx="7561263" cy="5399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فعاليت هاي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سازماندهي پشتيباني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هماهنگي با بخش توليد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اساسي و کلي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هزينه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11-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979365-9525-4ECA-8E29-C42F8C3B6173}" type="slidenum">
              <a:rPr lang="ar-SA" smtClean="0">
                <a:latin typeface="Arial" charset="0"/>
              </a:rPr>
              <a:pPr/>
              <a:t>56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1991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04C3E14-8D13-4175-8D44-BD22406093F5}" type="slidenum">
              <a:rPr lang="ar-SA" smtClean="0">
                <a:latin typeface="Arial" charset="0"/>
              </a:rPr>
              <a:pPr/>
              <a:t>57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928671"/>
            <a:ext cx="8208963" cy="53990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اجزاء اصلي يک سيستم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ليست تجهيزات ( شناسنامه تجهيزات )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خلاصه فهرست کامل و بهنگامي از کليه تجهيزات , دستگاهها و کلاً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دارائي هاي فيزيکي که بايد نگهداري و تعميرات شوند 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طور معمول امور مالي چنين ليستي را در اختيار دارد </a:t>
            </a:r>
            <a:r>
              <a:rPr lang="fa-IR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(بر 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چسب </a:t>
            </a:r>
            <a:r>
              <a:rPr lang="fa-IR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اموال 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 برنامه هاي زمان بندي براي بازديد ها , روغن کاري ها و . . . براي کليه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اقلام موجود در ليست تجهيزات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B1F7429-C88D-4593-9649-347D27820B43}" type="slidenum">
              <a:rPr lang="ar-SA" smtClean="0">
                <a:latin typeface="Arial" charset="0"/>
              </a:rPr>
              <a:pPr/>
              <a:t>58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راهنماي فعاليت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هايي که کليه فعاليت هاي مربوط به امور نت به طور دقيق و مرتب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آن مشخص باشد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 فعاليت هاي نت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هاي تعيين شده در برنامه نت در زمان هاي مشخص به اجرا در آيد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تأمين نيروي انساني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تخصيص نيروي انساني لازم براي فعاليت هاي نت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0FEBE9B-5C06-47CD-9858-253C8C6909CD}" type="slidenum">
              <a:rPr lang="ar-SA" smtClean="0">
                <a:latin typeface="Arial" charset="0"/>
              </a:rPr>
              <a:pPr/>
              <a:t>59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فعاليت هاي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همه فعاليت هاي انجام شده مستند و مکتوب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استفاده هاي بعدي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گزارش به مديريت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سازماندهي پشتيباني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 دهي اطلاعات فني , قطعات يدکي , ابزار و . . . </a:t>
            </a:r>
          </a:p>
        </p:txBody>
      </p:sp>
      <p:sp>
        <p:nvSpPr>
          <p:cNvPr id="33796" name="Line 3"/>
          <p:cNvSpPr>
            <a:spLocks noChangeShapeType="1"/>
          </p:cNvSpPr>
          <p:nvPr/>
        </p:nvSpPr>
        <p:spPr bwMode="auto">
          <a:xfrm flipH="1">
            <a:off x="7740651" y="3573463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H="1">
            <a:off x="7740651" y="3068638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5775" y="1916833"/>
            <a:ext cx="56284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fa-IR" sz="7200" i="1" dirty="0" smtClean="0">
                <a:solidFill>
                  <a:srgbClr val="A70972"/>
                </a:solidFill>
                <a:latin typeface="Andalus" pitchFamily="18" charset="-78"/>
                <a:cs typeface="Andalus" pitchFamily="18" charset="-78"/>
              </a:rPr>
              <a:t>يک </a:t>
            </a:r>
            <a:r>
              <a:rPr kumimoji="0" lang="fa-IR" sz="7200" i="1" dirty="0">
                <a:solidFill>
                  <a:srgbClr val="A70972"/>
                </a:solidFill>
                <a:latin typeface="Andalus" pitchFamily="18" charset="-78"/>
                <a:cs typeface="Andalus" pitchFamily="18" charset="-78"/>
              </a:rPr>
              <a:t>مقدمه کوتاه </a:t>
            </a:r>
            <a:endParaRPr kumimoji="0" lang="en-US" sz="7200" i="1" dirty="0">
              <a:solidFill>
                <a:srgbClr val="A70972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65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994F21-17E7-4009-AD5C-D8FA53A50277}" type="slidenum">
              <a:rPr lang="ar-SA" smtClean="0">
                <a:latin typeface="Arial" charset="0"/>
              </a:rPr>
              <a:pPr/>
              <a:t>60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8-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هماهنگي با بخش توليد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وجود سيستم مؤثري جهت توافق با مديريت توليد در مورد زمان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هاي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9-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اساسي و کلي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تعميرات اساسي مبتني بر برنامه زمان بندي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10-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هزينه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روشهاي هزينه يابي در بخش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11-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 هاي لازم براي افراد در مورد عملکرد سيستم نت ، آموزش تعميرکاران، ...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8AE59E2-6ED7-46B9-88C4-9FBBDD207531}" type="slidenum">
              <a:rPr lang="ar-SA" smtClean="0">
                <a:latin typeface="Arial" charset="0"/>
              </a:rPr>
              <a:pPr/>
              <a:t>61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ليست ( شناسنامه ) تجهيزات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 نت بايد ليست کامل و بهنگامي از کليه تجهيزات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دستگاهها و دارائي هاي فيزيکي صنعت که نياز به برنامه ريزي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نت دارند , داشته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بطور معمول امور مالي چنين ليستي را در اختيار دارد ولي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مشخصات آن هرگز براي استفاده در امور فني کافي نيست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0755AC-0772-4610-A8B3-442247117931}" type="slidenum">
              <a:rPr lang="ar-SA" smtClean="0">
                <a:latin typeface="Arial" charset="0"/>
              </a:rPr>
              <a:pPr/>
              <a:t>62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642938"/>
            <a:ext cx="8208963" cy="61388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برخي از اطلاعات بر روي شناسنامه ماشين آلات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تحهيزات عبارتند از :  (مشاهده نمونه)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نام دستگاه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شرح دستگاه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شماره دستگاه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مشخصات فني دستگاه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محل نصب و استقرار دستگاه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در مورد فروشندگان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140DEB-8604-4AA0-8365-347E61EAD4A9}" type="slidenum">
              <a:rPr lang="ar-SA" smtClean="0">
                <a:latin typeface="Arial" charset="0"/>
              </a:rPr>
              <a:pPr/>
              <a:t>63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00064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مالي ( قيمت خريد , شماره سفارش , نرخ استهلاک و . . . )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قطعات اصلي نصب شده روي دستگاه شامل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 </a:t>
            </a:r>
            <a:r>
              <a:rPr lang="fa-IR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پمپها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, </a:t>
            </a:r>
            <a:r>
              <a:rPr lang="fa-IR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موتورها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, جعبه دنده ها و . . .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انواع تاسيسات لازم جهت بهره برداري از دستگاه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محل نگهداري کاتالوگ ها , مدارک فني و نقشه ها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اندازه دستگاه و وزن آن و مساحتي که روي زمين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اشغال مي کند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تاريخ نصب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8516" y="6224899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7831D2-0FE7-4211-9138-E2829CB03835}" type="slidenum">
              <a:rPr lang="ar-SA" smtClean="0">
                <a:latin typeface="Arial" charset="0"/>
              </a:rPr>
              <a:pPr/>
              <a:t>64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گروه بندي تجهيزات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تقسيم بندي اقلامي که بايد براي آنها برنامه ريزي نت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صورت گيرد ؛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به صورت هاي مختلفي بر حسب مورد انجام  مي گيرد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9228" y="6249824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A869D-07E8-4F00-AD83-84A24824DBC9}" type="slidenum">
              <a:rPr lang="ar-SA" smtClean="0">
                <a:latin typeface="Arial" charset="0"/>
              </a:rPr>
              <a:pPr/>
              <a:t>65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908050"/>
            <a:ext cx="8208963" cy="57610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محل نصب ( استقرار )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در مواردي که فعاليت هاي مربوط به نت قسمت به قسمت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انجام پذيرد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اگر نوع فعاليت هاي نت در قسمت هاي مختلف متفاوت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باشد , اين نوع کاربرد دارد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گروه فني ( تخصص )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اگر براي انجام فعاليت هاي نت , تخصصهاي مختلفي مورد نياز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باشد , از اين نوع دسته بندي استفاده مي شود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مثلأ سيستم هاي الکترونيکي , هيدروليکي .</a:t>
            </a:r>
          </a:p>
        </p:txBody>
      </p:sp>
      <p:sp>
        <p:nvSpPr>
          <p:cNvPr id="39940" name="Line 3"/>
          <p:cNvSpPr>
            <a:spLocks noChangeShapeType="1"/>
          </p:cNvSpPr>
          <p:nvPr/>
        </p:nvSpPr>
        <p:spPr bwMode="auto">
          <a:xfrm flipH="1">
            <a:off x="7812089" y="170021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 flipH="1">
            <a:off x="7885113" y="2708275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EEC3B11-397B-49A9-8EF7-B17D3881D9BF}" type="slidenum">
              <a:rPr lang="ar-SA" smtClean="0">
                <a:latin typeface="Arial" charset="0"/>
              </a:rPr>
              <a:pPr/>
              <a:t>66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روش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اگر بتوان تعميرات را بطور کامل مجزا کرد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 حسب اين مورد که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بعضي فقط احتياج به تعميرات اساسي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بعضي فقط احتياج به تعويض قطعات در زمان هاي خاص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بعضي بر اساس قرارداد هاي تعميراتي با خارج کارخانه نگهداري و تعميرات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تجهيزات را بر اين اساس از هم مجزا و گروه بندي مي کنند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-2849" y="6281159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4F7C7C-0ECD-4D81-AD71-15561C1C90E6}" type="slidenum">
              <a:rPr lang="ar-SA" smtClean="0">
                <a:latin typeface="Arial" charset="0"/>
              </a:rPr>
              <a:pPr/>
              <a:t>67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هاي نت , براي هر يک از تعميرات , همراه با زمان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مربوطه , در برگه هاي زمان بندي مشخص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برخي اطلاعات در برگه زمان بندي بشرح زير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1- ميزان مهارت کارگر مورد نياز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2- دوره انجام کار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3- شرح کاري که بايد انجام شود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4- زمان استاندارد تخميني براي انجام کار    </a:t>
            </a:r>
          </a:p>
        </p:txBody>
      </p:sp>
      <p:sp>
        <p:nvSpPr>
          <p:cNvPr id="41988" name="AutoShape 3"/>
          <p:cNvSpPr>
            <a:spLocks/>
          </p:cNvSpPr>
          <p:nvPr/>
        </p:nvSpPr>
        <p:spPr bwMode="auto">
          <a:xfrm>
            <a:off x="2268539" y="4149725"/>
            <a:ext cx="71437" cy="2160588"/>
          </a:xfrm>
          <a:prstGeom prst="leftBrace">
            <a:avLst>
              <a:gd name="adj1" fmla="val 252039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597805" y="4797426"/>
            <a:ext cx="15151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 smtClean="0"/>
              <a:t>روي </a:t>
            </a:r>
            <a:r>
              <a:rPr lang="fa-IR" sz="3200" dirty="0"/>
              <a:t>کارت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A631DB-6F20-4F8B-8313-B5B33B3B545C}" type="slidenum">
              <a:rPr lang="ar-SA" smtClean="0">
                <a:latin typeface="Arial" charset="0"/>
              </a:rPr>
              <a:pPr/>
              <a:t>68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5- کار انجام شده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6- شخص انجام دهنده کار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براي تهيه برنامه زمان بندي نت , نه تنها تمام فعاليت هاي مربوط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به نت بايد مشخص و ثبت شود , بلکه تعداد دفعات انجام آنها هم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بايد مد نظر باشد .           </a:t>
            </a:r>
          </a:p>
        </p:txBody>
      </p:sp>
      <p:sp>
        <p:nvSpPr>
          <p:cNvPr id="43012" name="AutoShape 3"/>
          <p:cNvSpPr>
            <a:spLocks/>
          </p:cNvSpPr>
          <p:nvPr/>
        </p:nvSpPr>
        <p:spPr bwMode="auto">
          <a:xfrm>
            <a:off x="3563939" y="1700214"/>
            <a:ext cx="71437" cy="1223962"/>
          </a:xfrm>
          <a:prstGeom prst="leftBrace">
            <a:avLst>
              <a:gd name="adj1" fmla="val 142779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843514" y="1954214"/>
            <a:ext cx="1564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/>
              <a:t>پشت کارت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9971" y="6225611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09D6E1-0739-4A10-85C6-F4B2C995F21C}" type="slidenum">
              <a:rPr lang="ar-SA" smtClean="0">
                <a:latin typeface="Arial" charset="0"/>
              </a:rPr>
              <a:pPr/>
              <a:t>69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اساسي مورد نياز براي تهيه برنامه هاي زمان بندي نت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 مي توان از منابع زير تهيه نمود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کتابچه راهنما که توسط توليد کننده تجهيزات تهيه شده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تجربه و دانش و مهارت مسئول برنامه ريز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توصيه هاي فروشنده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210300"/>
            <a:ext cx="762000" cy="647700"/>
          </a:xfrm>
        </p:spPr>
        <p:txBody>
          <a:bodyPr/>
          <a:lstStyle/>
          <a:p>
            <a:fld id="{E1474B7F-699C-48C7-A777-2DE7E9747732}" type="slidenum">
              <a:rPr lang="en-US" sz="2400" smtClean="0"/>
              <a:pPr/>
              <a:t>7</a:t>
            </a:fld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628"/>
            <a:ext cx="9144000" cy="6172200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200000"/>
              </a:lnSpc>
              <a:buNone/>
            </a:pPr>
            <a:r>
              <a:rPr lang="fa-IR" sz="2500" b="1" dirty="0" smtClean="0">
                <a:cs typeface="2  Titr" pitchFamily="2" charset="-78"/>
              </a:rPr>
              <a:t>مباحث </a:t>
            </a:r>
            <a:r>
              <a:rPr lang="fa-IR" sz="2500" b="1" dirty="0" smtClean="0">
                <a:solidFill>
                  <a:srgbClr val="002060"/>
                </a:solidFill>
                <a:cs typeface="2  Titr" pitchFamily="2" charset="-78"/>
              </a:rPr>
              <a:t>مديريتي </a:t>
            </a:r>
            <a:r>
              <a:rPr lang="fa-IR" sz="2500" b="1" dirty="0" smtClean="0">
                <a:cs typeface="2  Titr" pitchFamily="2" charset="-78"/>
              </a:rPr>
              <a:t>در</a:t>
            </a:r>
            <a:r>
              <a:rPr lang="fa-IR" sz="2500" b="1" dirty="0" smtClean="0">
                <a:solidFill>
                  <a:srgbClr val="002060"/>
                </a:solidFill>
                <a:cs typeface="2  Titr" pitchFamily="2" charset="-78"/>
              </a:rPr>
              <a:t> کارخانه ها </a:t>
            </a:r>
            <a:r>
              <a:rPr lang="fa-IR" sz="2400" dirty="0" smtClean="0">
                <a:cs typeface="2  Titr" pitchFamily="2" charset="-78"/>
              </a:rPr>
              <a:t>از مهمترين موضوعات و مباحث اقتصادي جوامع است و واحدهاي درسي رشته مهندسي صنايع عمدتا در اين راستا مي باشد. </a:t>
            </a:r>
          </a:p>
          <a:p>
            <a:pPr marL="0" indent="0" algn="just" rtl="1">
              <a:lnSpc>
                <a:spcPct val="200000"/>
              </a:lnSpc>
              <a:buNone/>
            </a:pPr>
            <a:endParaRPr lang="fa-IR" sz="1800" dirty="0" smtClean="0">
              <a:cs typeface="2  Titr" pitchFamily="2" charset="-78"/>
            </a:endParaRPr>
          </a:p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در کنار توسعه سخت افزارها و سرمايه گذاري ها بر روي ماشين آلات و ساختمان ها ، لازم است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آموزش مديريت </a:t>
            </a:r>
            <a:r>
              <a:rPr lang="fa-IR" sz="2400" dirty="0" smtClean="0">
                <a:cs typeface="2  Titr" pitchFamily="2" charset="-78"/>
              </a:rPr>
              <a:t>از شان و کيفيت بالايي برخوردار باشد تا نظام هاي جديد مديريتي در برنامه ريزي ، سازماندهي ، تجهيز نيروي انساني ، هدايت و رهبري ، کنترل و مديريت اطلاعات ، جايگزيني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روش هاي سنتي  </a:t>
            </a:r>
            <a:r>
              <a:rPr lang="fa-IR" sz="2400" dirty="0" smtClean="0">
                <a:cs typeface="2  Titr" pitchFamily="2" charset="-78"/>
              </a:rPr>
              <a:t>اداره کارخانه ها بشود تا بتوان به زايش داخلي صنايع دل بست.</a:t>
            </a:r>
          </a:p>
        </p:txBody>
      </p:sp>
    </p:spTree>
    <p:extLst>
      <p:ext uri="{BB962C8B-B14F-4D97-AF65-F5344CB8AC3E}">
        <p14:creationId xmlns:p14="http://schemas.microsoft.com/office/powerpoint/2010/main" val="159126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59082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F7807B-45F9-4BBF-B9F2-E9C5458FF6B1}" type="slidenum">
              <a:rPr lang="ar-SA" smtClean="0">
                <a:latin typeface="Arial" charset="0"/>
              </a:rPr>
              <a:pPr/>
              <a:t>70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الف .  برنامه ريزي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راهنماي فعاليت ها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            ب.   کنترل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براي تمامي فعاليت هاي مربوط به نت , اعم از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PM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اساسي و يا اصلاحي مي توان راهنماي فعاليت تهيه کرد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براي فعاليت هايي که در برنامه زمان بندي ذکر شده بود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راهنماي فعاليت ها تهيه مي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16379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DFD7701-B03B-4312-AA2B-1455F6E24ECF}" type="slidenum">
              <a:rPr lang="ar-SA" smtClean="0">
                <a:latin typeface="Arial" charset="0"/>
              </a:rPr>
              <a:pPr/>
              <a:t>71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ذکر جزئيات و نحوه ي ارائه مطالب , با در نظر گرفتن نوع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سيستم , سطح سواد , مهارت تعمير کار و پيچيدگي تجهيزات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در کارخانه هايي که تعميرکاران از سطح سواد و مهارت بالايي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برخوردار باشند , شايد تهيه راهنماي فعاليت ها لازم نباشد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-32759" y="6259082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F73FA7-F4D2-47B3-9AEC-0F66039D4687}" type="slidenum">
              <a:rPr lang="ar-SA" smtClean="0">
                <a:latin typeface="Arial" charset="0"/>
              </a:rPr>
              <a:pPr/>
              <a:t>72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ولي در هر صورت در مواردي که کنترل کلي و دقيق , يا مطالعه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روش و زمان سنجي کار در مطالعات بهره وري ضروري باشد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لازم است که راهنماي دقيقي تهيه شود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حتي براي تخمين مدت زمان لازم براي انجام کارها در برنامه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زمان بندي نت و در برآورد نيروي انساني , بايد دستور العمل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دقيقي براي اجراي فعاليت ها تهيه شده باشد .</a:t>
            </a:r>
          </a:p>
        </p:txBody>
      </p:sp>
      <p:sp>
        <p:nvSpPr>
          <p:cNvPr id="47108" name="Line 3"/>
          <p:cNvSpPr>
            <a:spLocks noChangeShapeType="1"/>
          </p:cNvSpPr>
          <p:nvPr/>
        </p:nvSpPr>
        <p:spPr bwMode="auto">
          <a:xfrm flipH="1">
            <a:off x="8027989" y="1989138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 flipH="1">
            <a:off x="8027989" y="4365625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98C5295-DBDF-4C4F-82E9-1487A7C27F62}" type="slidenum">
              <a:rPr lang="ar-SA" smtClean="0">
                <a:latin typeface="Arial" charset="0"/>
              </a:rPr>
              <a:pPr/>
              <a:t>73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کنترل فعاليت هاي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کامپيوتري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بايد سيستم مناسبي جهت کنترل فعاليت ها و زمان انجام آنها تهيه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شود . که سر رسيد هر فعاليتي که شد آنرا اعلام کند و پي گيري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انجام آن بشود .</a:t>
            </a:r>
          </a:p>
        </p:txBody>
      </p:sp>
      <p:sp>
        <p:nvSpPr>
          <p:cNvPr id="48132" name="Line 3"/>
          <p:cNvSpPr>
            <a:spLocks noChangeShapeType="1"/>
          </p:cNvSpPr>
          <p:nvPr/>
        </p:nvSpPr>
        <p:spPr bwMode="auto">
          <a:xfrm flipH="1">
            <a:off x="3779840" y="2060576"/>
            <a:ext cx="504825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 flipH="1" flipV="1">
            <a:off x="3779840" y="1484314"/>
            <a:ext cx="504825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2207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FF11CA-2E58-4CD7-9851-CE769B69A6BF}" type="slidenum">
              <a:rPr lang="ar-SA" smtClean="0">
                <a:latin typeface="Arial" charset="0"/>
              </a:rPr>
              <a:pPr/>
              <a:t>74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روش، استفاده از کارتهاي برنامه ريزي است که در فايل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معمولي جمع آوري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ديگر , استفاده از سيستم هاي پيشرفته الکترونيکي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مجهز به کامپيوتر و ثبت کننده خود کار که برنامه نگهداري و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مربوط به دوره هاي مختلف را ضبط و ارائه کند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انتخاب نوع سيستم کنترل , به صورت دستي يا کامپيوتري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بستگي به تعداد فعاليت هاي مربوط به نت در سازمان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هر چه تعداد فعاليت ها بيشتر باشد استفاده از سيستم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الکترونيکي و کامپيوتري توجيه پذيرتر است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2207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FF11CA-2E58-4CD7-9851-CE769B69A6BF}" type="slidenum">
              <a:rPr lang="ar-SA" smtClean="0">
                <a:latin typeface="Arial" charset="0"/>
              </a:rPr>
              <a:pPr/>
              <a:t>75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428605"/>
            <a:ext cx="8208963" cy="604839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--   </a:t>
            </a:r>
            <a:r>
              <a:rPr lang="fa-I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ليست تجهيزات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--   </a:t>
            </a:r>
            <a:r>
              <a:rPr lang="fa-I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نوع کار _ دوره انجام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--   </a:t>
            </a:r>
            <a:r>
              <a:rPr lang="fa-I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کارت کار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براي هر شخص يک کارت صادر مي شود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که در آن نوع کار و تاريخ انجام آن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ذکر مي گردد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--  </a:t>
            </a:r>
            <a:r>
              <a:rPr lang="fa-I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راهنماي فعاليت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کمکي براي کارت کار _ راهنماي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کمکي برا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 انجام فعاليتها ) که شرح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جزئيات کار در رابطه با برنامه زمان بندي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و کارت کار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2207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FF11CA-2E58-4CD7-9851-CE769B69A6BF}" type="slidenum">
              <a:rPr lang="ar-SA" smtClean="0">
                <a:latin typeface="Arial" charset="0"/>
              </a:rPr>
              <a:pPr/>
              <a:t>76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2703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C0178E1-782B-4FBD-B5C5-5E93776906FA}" type="slidenum">
              <a:rPr lang="ar-SA" smtClean="0">
                <a:latin typeface="Arial" charset="0"/>
              </a:rPr>
              <a:pPr/>
              <a:t>77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857233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تأمين نيروي انساني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ميزان نيروي انساني لازم به تفکيک تخصصهاي مختلف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برآورد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ثبت ساعات کار لازم براي انجام فعاليت هاي نت در هر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دوره و خلاصه کردن آنها به تفکيک تخصصهاي لازم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محاسبه مجموع ساليانه بر حسب نوع فعاليت 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( هفتگي , ماهانه , شش ماهه , . . . ) و نوع کارگر مورد نياز .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7885113" y="31416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7885113" y="4365625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7885113" y="5445125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1FDFA-F493-423C-AF22-937D3C0CDD74}" type="slidenum">
              <a:rPr lang="ar-SA" smtClean="0">
                <a:latin typeface="Arial" charset="0"/>
              </a:rPr>
              <a:pPr/>
              <a:t>78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در اکثر کارخانه ها , برآورد نيروي انساني بصورت ساليانه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انجام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توجه به شيوه کار تعميرکاران , در امر برنامه ريزي مهم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مثلأ زمان لازم جهت رسيدن تعمير کار به محل انجام کار و نيز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بيکاري هاي مجاز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نهايتاً : کل نفر _ ساعت  لازم در سال برآورد مي شود .</a:t>
            </a:r>
          </a:p>
        </p:txBody>
      </p:sp>
      <p:sp>
        <p:nvSpPr>
          <p:cNvPr id="53252" name="Line 3"/>
          <p:cNvSpPr>
            <a:spLocks noChangeShapeType="1"/>
          </p:cNvSpPr>
          <p:nvPr/>
        </p:nvSpPr>
        <p:spPr bwMode="auto">
          <a:xfrm flipH="1">
            <a:off x="7885113" y="1989138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 flipH="1">
            <a:off x="7885113" y="3716338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 flipH="1">
            <a:off x="7885113" y="55165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395261-4829-4C13-A563-78C5BA09D29C}" type="slidenum">
              <a:rPr lang="ar-SA" smtClean="0">
                <a:latin typeface="Arial" charset="0"/>
              </a:rPr>
              <a:pPr/>
              <a:t>79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857233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براي استفاده هاي بعدي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اطلاعات فعاليت هاي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براي گزارش به مديريت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هر نوع عملياتي که در بخش نگهداري  و تعميرات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بايد ثبت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اطلاعات و کارهاي انجام شده به طرق گوناگوني مي تواند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انجام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مثلاً استفاده از فايل هاي ساده , استفاده از کامپيوتر و . . . .</a:t>
            </a:r>
          </a:p>
        </p:txBody>
      </p:sp>
      <p:sp>
        <p:nvSpPr>
          <p:cNvPr id="54276" name="Line 3"/>
          <p:cNvSpPr>
            <a:spLocks noChangeShapeType="1"/>
          </p:cNvSpPr>
          <p:nvPr/>
        </p:nvSpPr>
        <p:spPr bwMode="auto">
          <a:xfrm flipH="1">
            <a:off x="4419600" y="1784440"/>
            <a:ext cx="504825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 flipH="1" flipV="1">
            <a:off x="4419601" y="1248992"/>
            <a:ext cx="504825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1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در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کشور ما با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درآمدهاي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حاصل از صادرات نفت ، مرتبا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ظرفيت هاي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نو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ايجاد         مي شوند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اما اغلب کارخانه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هاي جديد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به علت </a:t>
            </a:r>
            <a:r>
              <a:rPr kumimoji="0" lang="fa-IR" sz="2400" b="1" u="sng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سوء مديريت</a:t>
            </a:r>
            <a:r>
              <a:rPr kumimoji="0" lang="fa-IR" sz="2400" b="1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و نبودن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بسترهاي محيطي مناسب براي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رشد از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مسير پويايي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دور مانده و راه </a:t>
            </a:r>
            <a:r>
              <a:rPr kumimoji="0" lang="fa-IR" sz="2400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ت</a:t>
            </a:r>
            <a:r>
              <a:rPr kumimoji="0" lang="fa-IR" sz="2400" u="sng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نزل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و </a:t>
            </a:r>
            <a:r>
              <a:rPr kumimoji="0" lang="fa-IR" sz="2400" u="sng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فرسودگي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را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طي مي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کنند</a:t>
            </a:r>
            <a:r>
              <a:rPr kumimoji="0" lang="en-US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و دولت براي اين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که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اين قبيل صنايع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با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تعطيلي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و بحران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کارگري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رو به رو نشوند به آن ها منابع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مالي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و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سوبسيدهايي ترزيق مي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کند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و اين </a:t>
            </a:r>
            <a:r>
              <a:rPr kumimoji="0" lang="fa-IR" sz="2400" dirty="0">
                <a:solidFill>
                  <a:srgbClr val="A70972"/>
                </a:solidFill>
                <a:latin typeface="Perpetua"/>
                <a:cs typeface="2  Titr" pitchFamily="2" charset="-78"/>
              </a:rPr>
              <a:t>دور باطل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يعني </a:t>
            </a:r>
            <a:r>
              <a:rPr kumimoji="0" lang="fa-IR" sz="2400" u="sng" dirty="0">
                <a:solidFill>
                  <a:srgbClr val="C00000"/>
                </a:solidFill>
                <a:latin typeface="Perpetua"/>
                <a:cs typeface="2  Titr" pitchFamily="2" charset="-78"/>
              </a:rPr>
              <a:t>بهره </a:t>
            </a:r>
            <a:r>
              <a:rPr kumimoji="0" lang="fa-IR" sz="2400" u="sng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وري پايين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، </a:t>
            </a:r>
            <a:r>
              <a:rPr kumimoji="0" lang="fa-IR" sz="2400" u="sng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کيفيت </a:t>
            </a:r>
            <a:r>
              <a:rPr kumimoji="0" lang="fa-IR" sz="2400" u="sng" dirty="0">
                <a:solidFill>
                  <a:srgbClr val="C00000"/>
                </a:solidFill>
                <a:latin typeface="Perpetua"/>
                <a:cs typeface="2  Titr" pitchFamily="2" charset="-78"/>
              </a:rPr>
              <a:t>نامناسب محصول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و </a:t>
            </a:r>
            <a:r>
              <a:rPr kumimoji="0" lang="fa-IR" sz="2400" u="sng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وابستگي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هرچه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بيشتر به </a:t>
            </a:r>
            <a:r>
              <a:rPr kumimoji="0" lang="fa-IR" sz="2400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ب</a:t>
            </a:r>
            <a:r>
              <a:rPr kumimoji="0" lang="fa-IR" sz="2400" u="sng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ودجه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کل کشور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ادامه مي يابد.</a:t>
            </a:r>
            <a:endParaRPr kumimoji="0" lang="fa-IR" sz="2400" dirty="0">
              <a:solidFill>
                <a:prstClr val="black"/>
              </a:solidFill>
              <a:latin typeface="Perpetua"/>
              <a:cs typeface="2  Tit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172200"/>
            <a:ext cx="685800" cy="685800"/>
          </a:xfrm>
        </p:spPr>
        <p:txBody>
          <a:bodyPr/>
          <a:lstStyle/>
          <a:p>
            <a:fld id="{E1474B7F-699C-48C7-A777-2DE7E9747732}" type="slidenum">
              <a:rPr lang="en-US" sz="2200" smtClean="0"/>
              <a:pPr/>
              <a:t>8</a:t>
            </a:fld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8688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E22A2DA-E8D7-4F64-AAB0-C25398AF5893}" type="slidenum">
              <a:rPr lang="ar-SA" smtClean="0">
                <a:latin typeface="Arial" charset="0"/>
              </a:rPr>
              <a:pPr/>
              <a:t>80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928671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معمولاً تهيه ليست خيلي کامل , هزينه و وقت زيادي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ممکن است براي بررسي هزينه اي چنين ليستي لازم آيد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مزاياي ثبت اطلاعات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مقايسه برنامه با عمل ( در مورد کار انجام شده نسبت به برنامه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 شدن کار هاي برنامه ريزي نشده براي بهنگام کردن برنامه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 برنامه ريزي بهتر در آينده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ABEE69-37C9-498B-B486-EE952DC0D957}" type="slidenum">
              <a:rPr lang="ar-SA" smtClean="0">
                <a:latin typeface="Arial" charset="0"/>
              </a:rPr>
              <a:pPr/>
              <a:t>81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تعيين ميزان از کار افتادگي ها در طول دوره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تعيين نسبت فعاليت هاي پيشگيري انجام شده به فعاليت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اضطراري و فعاليت هاي اصلاحي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مقايسه واحد هاي عملياتي گوناگون از نظر نياز خدماتي و تعميراتي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ايجاد شناخت نسبت به ماشين آلات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روند مصرف مواد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59082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4BBC7C9-854F-4053-B4CA-FCF60D820ED2}" type="slidenum">
              <a:rPr lang="ar-SA" smtClean="0">
                <a:latin typeface="Arial" charset="0"/>
              </a:rPr>
              <a:pPr/>
              <a:t>82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کار افتادگي ماشين ها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زمان معطلي در هر خط توليد و براي هر ماشين و هر اپراتور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زمان لازم براي عيب يابي و رفع توسط افراد مختلف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 براي نقايص و موارد گوناگون ) در هر ماشين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نظرات در مورد دلايل از کار افتادن ماشين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مشخص شدن ليست واقعي زمان از کار افتادگي به زمان توليد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67628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0AC6D9-1298-4D3E-B840-40C25BBAA1D9}" type="slidenum">
              <a:rPr lang="ar-SA" smtClean="0">
                <a:latin typeface="Arial" charset="0"/>
              </a:rPr>
              <a:pPr/>
              <a:t>83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 شدن فعاليت هايي که زمان معطلي آنها زياد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روشن شدن نيازهاي آموزشي تعميرکاران در زمينه هاي خاص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 عيب يابي دستگاه هاي الکتريکي و ...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 شدن کاراترين افراد براي امور تعميرات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 شدن قطعات يدکي مورد نياز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نيازهاي آموزشي اپراتورها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27063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B180E4-2C5F-42EE-BD97-1286A98AF548}" type="slidenum">
              <a:rPr lang="ar-SA" smtClean="0">
                <a:latin typeface="Arial" charset="0"/>
              </a:rPr>
              <a:pPr/>
              <a:t>84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هماهنگي با بخش توليد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هماهنگي کامل بين برنامه ريزي و کنترل توليد با بخش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برنامه ريزي نگهداري و تعميرات ضروري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وجود سيستم مؤثري جهت توافق با مدييريت توليد براي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توافق در مورد زمان انجام فعاليت هاي نت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C9BC71E-BB2E-4628-9B27-B66A37E64C88}" type="slidenum">
              <a:rPr lang="ar-SA" smtClean="0">
                <a:latin typeface="Arial" charset="0"/>
              </a:rPr>
              <a:pPr/>
              <a:t>85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ميزان هماهنگي لازم بستگي به نوع فرآيند دارد . هر چه فرآيند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پيوسته تر باشد هماهنگي بيشتري لازم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ارتباط به دو صورت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کوتاه مدت : به صورت در خواست تعمير و سرويس از طرف بخش توليد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بلند مدت : به صورت برنامه ريزي در بخش نت انجام مي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-1994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534DB09-49A0-4F01-98F8-D2C8A6F73884}" type="slidenum">
              <a:rPr lang="ar-SA" smtClean="0">
                <a:latin typeface="Arial" charset="0"/>
              </a:rPr>
              <a:pPr/>
              <a:t>86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اساسي و کلي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برنامه ريزي نگهداري و تعميرات ,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زمان مناسبي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انتخاب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براي تعميرات اساسي تعيين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زمان مناسب :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تعطيلي سالانه کارگران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از کار افتادن خطوط توليد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موقع تغيير نوع توليد </a:t>
            </a:r>
          </a:p>
        </p:txBody>
      </p:sp>
      <p:sp>
        <p:nvSpPr>
          <p:cNvPr id="61444" name="Line 3"/>
          <p:cNvSpPr>
            <a:spLocks noChangeShapeType="1"/>
          </p:cNvSpPr>
          <p:nvPr/>
        </p:nvSpPr>
        <p:spPr bwMode="auto">
          <a:xfrm flipH="1">
            <a:off x="8172451" y="3141663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760BE1C-67A9-4E7C-A4F5-D066021C6104}" type="slidenum">
              <a:rPr lang="ar-SA" smtClean="0">
                <a:latin typeface="Arial" charset="0"/>
              </a:rPr>
              <a:pPr/>
              <a:t>87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علاوه بر تعيين تعميرات اساسي , بايد برنامه تعميرات اساسي هم مشخص شود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- برنامه اجرايي عمليات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-  پيش بيني نيروي انساني لازم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برنامه تعميرات اساسي            ( تعداد و مهارت هاي لازم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-  پيش بيني مواد لازم و تهيه آنها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قبل از رسيدن زمان تعميرات اساسي</a:t>
            </a:r>
          </a:p>
        </p:txBody>
      </p:sp>
      <p:sp>
        <p:nvSpPr>
          <p:cNvPr id="62468" name="Line 3"/>
          <p:cNvSpPr>
            <a:spLocks noChangeShapeType="1"/>
          </p:cNvSpPr>
          <p:nvPr/>
        </p:nvSpPr>
        <p:spPr bwMode="auto">
          <a:xfrm flipH="1">
            <a:off x="8172451" y="1989138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 flipH="1" flipV="1">
            <a:off x="4724399" y="3873016"/>
            <a:ext cx="1000127" cy="55928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470" name="Line 5"/>
          <p:cNvSpPr>
            <a:spLocks noChangeShapeType="1"/>
          </p:cNvSpPr>
          <p:nvPr/>
        </p:nvSpPr>
        <p:spPr bwMode="auto">
          <a:xfrm flipH="1">
            <a:off x="4648200" y="4408799"/>
            <a:ext cx="1076325" cy="6429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471" name="Line 6"/>
          <p:cNvSpPr>
            <a:spLocks noChangeShapeType="1"/>
          </p:cNvSpPr>
          <p:nvPr/>
        </p:nvSpPr>
        <p:spPr bwMode="auto">
          <a:xfrm flipH="1" flipV="1">
            <a:off x="4724400" y="3337236"/>
            <a:ext cx="1038225" cy="10715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472" name="Line 7"/>
          <p:cNvSpPr>
            <a:spLocks noChangeShapeType="1"/>
          </p:cNvSpPr>
          <p:nvPr/>
        </p:nvSpPr>
        <p:spPr bwMode="auto">
          <a:xfrm flipH="1">
            <a:off x="8101013" y="48688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3AFB75C-BB22-4AB6-B801-2AF0D8582F30}" type="slidenum">
              <a:rPr lang="ar-SA" smtClean="0">
                <a:latin typeface="Arial" charset="0"/>
              </a:rPr>
              <a:pPr/>
              <a:t>88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ساليانه ممکن است يک نفر مهندس برنامه ريز بطور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تمام وقت کارش فقط همين باشد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تعمير و تعويض غلطکها , قالب ها , ابزار اساسي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کمپروسورها , پمپ ها , موتور ها , تجهيزات تهويه مطبوع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گيربوکس ها , اجزاء گردنده فعال ماشين ها و . .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منبع اطلاعاتي جهت برنامه ريزي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توصيه هاي فرشندگان , عمر مفيد تخميني براي اجزاء ماشين ها و . . . .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8101013" y="31416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101013" y="55165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2846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CF9D41-8784-4608-A880-E3A1EF963061}" type="slidenum">
              <a:rPr lang="ar-SA" smtClean="0">
                <a:latin typeface="Arial" charset="0"/>
              </a:rPr>
              <a:pPr/>
              <a:t>89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هزينه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سيستم نت بايد طوري طراحي شود که هزينه يابي کامل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دقيقي از فعاليت هاي انجام شده و مواد مصرف شده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امکان پذير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بايد کارت کار , برگ در خواست مواد , در خواست تعمير و همچنين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گزارشات  به روز نقص در ماشين ها، کد گذاري شده باشد .</a:t>
            </a:r>
          </a:p>
        </p:txBody>
      </p:sp>
      <p:sp>
        <p:nvSpPr>
          <p:cNvPr id="64516" name="Line 3"/>
          <p:cNvSpPr>
            <a:spLocks noChangeShapeType="1"/>
          </p:cNvSpPr>
          <p:nvPr/>
        </p:nvSpPr>
        <p:spPr bwMode="auto">
          <a:xfrm flipH="1">
            <a:off x="8027989" y="3213100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4517" name="Line 4"/>
          <p:cNvSpPr>
            <a:spLocks noChangeShapeType="1"/>
          </p:cNvSpPr>
          <p:nvPr/>
        </p:nvSpPr>
        <p:spPr bwMode="auto">
          <a:xfrm flipH="1">
            <a:off x="8101013" y="55165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210300"/>
            <a:ext cx="685800" cy="647700"/>
          </a:xfrm>
        </p:spPr>
        <p:txBody>
          <a:bodyPr/>
          <a:lstStyle/>
          <a:p>
            <a:fld id="{E1474B7F-699C-48C7-A777-2DE7E9747732}" type="slidenum">
              <a:rPr lang="en-US" sz="2200" smtClean="0"/>
              <a:pPr/>
              <a:t>9</a:t>
            </a:fld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0"/>
            <a:ext cx="8229600" cy="6019800"/>
          </a:xfrm>
        </p:spPr>
        <p:txBody>
          <a:bodyPr>
            <a:normAutofit lnSpcReduction="10000"/>
          </a:bodyPr>
          <a:lstStyle/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لازمه ي رشد و توسعه ي صنايع علاوه بر </a:t>
            </a:r>
            <a:r>
              <a:rPr lang="fa-IR" sz="2400" dirty="0" smtClean="0">
                <a:solidFill>
                  <a:srgbClr val="0070C0"/>
                </a:solidFill>
                <a:cs typeface="2  Titr" pitchFamily="2" charset="-78"/>
              </a:rPr>
              <a:t>بستر سازي قانوني </a:t>
            </a:r>
            <a:r>
              <a:rPr lang="fa-IR" sz="2400" dirty="0" smtClean="0">
                <a:cs typeface="2  Titr" pitchFamily="2" charset="-78"/>
              </a:rPr>
              <a:t>، </a:t>
            </a:r>
            <a:r>
              <a:rPr lang="fa-IR" sz="2400" dirty="0" smtClean="0">
                <a:solidFill>
                  <a:srgbClr val="0070C0"/>
                </a:solidFill>
                <a:cs typeface="2  Titr" pitchFamily="2" charset="-78"/>
              </a:rPr>
              <a:t>اقتصادي</a:t>
            </a:r>
            <a:r>
              <a:rPr lang="fa-IR" sz="2400" dirty="0" smtClean="0">
                <a:cs typeface="2  Titr" pitchFamily="2" charset="-78"/>
              </a:rPr>
              <a:t> و </a:t>
            </a:r>
            <a:r>
              <a:rPr lang="fa-IR" sz="2400" dirty="0" smtClean="0">
                <a:solidFill>
                  <a:srgbClr val="0070C0"/>
                </a:solidFill>
                <a:cs typeface="2  Titr" pitchFamily="2" charset="-78"/>
              </a:rPr>
              <a:t>ثبات در محيط</a:t>
            </a:r>
            <a:r>
              <a:rPr lang="fa-IR" sz="2400" dirty="0" smtClean="0">
                <a:cs typeface="2  Titr" pitchFamily="2" charset="-78"/>
              </a:rPr>
              <a:t> ، برخورداري از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مديران برجسته </a:t>
            </a:r>
            <a:r>
              <a:rPr lang="fa-IR" sz="2400" dirty="0" smtClean="0">
                <a:cs typeface="2  Titr" pitchFamily="2" charset="-78"/>
              </a:rPr>
              <a:t>،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کار آزموده </a:t>
            </a:r>
            <a:r>
              <a:rPr lang="fa-IR" sz="2400" dirty="0" smtClean="0">
                <a:cs typeface="2  Titr" pitchFamily="2" charset="-78"/>
              </a:rPr>
              <a:t>و </a:t>
            </a:r>
            <a:r>
              <a:rPr lang="fa-IR" sz="2400" u="sng" dirty="0" smtClean="0">
                <a:solidFill>
                  <a:srgbClr val="A70972"/>
                </a:solidFill>
                <a:cs typeface="2  Titr" pitchFamily="2" charset="-78"/>
              </a:rPr>
              <a:t>منتخب از خود صنعت</a:t>
            </a:r>
            <a:r>
              <a:rPr lang="fa-IR" sz="2400" dirty="0" smtClean="0">
                <a:cs typeface="2  Titr" pitchFamily="2" charset="-78"/>
              </a:rPr>
              <a:t> مي باشد.</a:t>
            </a:r>
          </a:p>
          <a:p>
            <a:pPr marL="0" indent="0" algn="just" rtl="1">
              <a:lnSpc>
                <a:spcPct val="200000"/>
              </a:lnSpc>
              <a:buNone/>
            </a:pPr>
            <a:endParaRPr lang="fa-IR" sz="2400" dirty="0">
              <a:cs typeface="2  Titr" pitchFamily="2" charset="-78"/>
            </a:endParaRPr>
          </a:p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 تا ديناميزم هاي داخلي رشد بهره وري و توسعه دانش فني و ايجاد محيطي براي ابداع و نوآوري و يادگيري در صنايع کشور شکل نگيرد، صنايع دولتي موجود رشد نيافته و محصولات آن ها قادر به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رقابت</a:t>
            </a:r>
            <a:r>
              <a:rPr lang="fa-IR" sz="2400" dirty="0" smtClean="0">
                <a:cs typeface="2  Titr" pitchFamily="2" charset="-78"/>
              </a:rPr>
              <a:t> در بازارهاي حتي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داخلي</a:t>
            </a:r>
            <a:r>
              <a:rPr lang="fa-IR" sz="2400" dirty="0" smtClean="0">
                <a:cs typeface="2  Titr" pitchFamily="2" charset="-78"/>
              </a:rPr>
              <a:t> تا چه رسد به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بازارهاي جهاني </a:t>
            </a:r>
            <a:r>
              <a:rPr lang="fa-IR" sz="2400" dirty="0" smtClean="0">
                <a:cs typeface="2  Titr" pitchFamily="2" charset="-78"/>
              </a:rPr>
              <a:t>نخواهند بود .</a:t>
            </a:r>
            <a:endParaRPr lang="fa-IR" sz="2400" dirty="0">
              <a:cs typeface="2 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540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8DC6A6-C370-4E9C-B180-25CF2003F18B}" type="slidenum">
              <a:rPr lang="ar-SA" smtClean="0">
                <a:latin typeface="Arial" charset="0"/>
              </a:rPr>
              <a:pPr/>
              <a:t>90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بايد مراکز هزينه مشخص باشد تا بتوان هزينه يابي کرد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مراکز هزينه ممکن است بر اساس موارد زير مشخص شود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1- کارگاه هاي مختلف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2- خطوط توليد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3- ماشين آلات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4- ساختمان ها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5- قسمت هاي خاص بطور جداگانه ( مثلا : غذا خوري 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بخش هاي اداري و . . . ) </a:t>
            </a:r>
          </a:p>
        </p:txBody>
      </p:sp>
      <p:sp>
        <p:nvSpPr>
          <p:cNvPr id="65540" name="Line 5"/>
          <p:cNvSpPr>
            <a:spLocks noChangeShapeType="1"/>
          </p:cNvSpPr>
          <p:nvPr/>
        </p:nvSpPr>
        <p:spPr bwMode="auto">
          <a:xfrm flipH="1">
            <a:off x="8101013" y="1989138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FC1DC8-BE61-4454-BE2B-61AE47199092}" type="slidenum">
              <a:rPr lang="ar-SA" smtClean="0">
                <a:latin typeface="Arial" charset="0"/>
              </a:rPr>
              <a:pPr/>
              <a:t>91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تشکيلات پشتيباني نت ( فراهم نمودن امکانات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يک گروه از افراد مسئوليت انجام فعاليت هاي پشتيباني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فراهم نمودن امکانات را بر عهده دارند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تأمين مواد و قطعات يدکي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تجهيزات حمل و نقل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ابزار و تجهيزات آزمايش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دستور العمل هاي فني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FF3855-2B9D-40CB-9ED5-A5A1F1C1E3CA}" type="slidenum">
              <a:rPr lang="ar-SA" smtClean="0">
                <a:latin typeface="Arial" charset="0"/>
              </a:rPr>
              <a:pPr/>
              <a:t>92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 هاي لازم براي افراد در مورد عملکرد سيستم نت؛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 تعميرکاران 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هر دوره آمزشي ارکان زير بايد مشخص شود: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اهداف آموزش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مدت آموزش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آموزش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افرادي که بايد آموزش ببينند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25611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8285EF9-3EB9-4BFD-BEE5-C3BD72E67214}" type="slidenum">
              <a:rPr lang="ar-SA" smtClean="0">
                <a:latin typeface="Arial" charset="0"/>
              </a:rPr>
              <a:pPr/>
              <a:t>93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00064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4415" y="1785927"/>
            <a:ext cx="7772400" cy="147002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7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  <a:endParaRPr lang="en-US" sz="75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696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72581F-8937-4960-88A1-A442297D4C54}" type="slidenum">
              <a:rPr lang="ar-SA" smtClean="0">
                <a:latin typeface="Arial" charset="0"/>
              </a:rPr>
              <a:pPr/>
              <a:t>94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BD9147-24D1-4ADF-AD3A-DBCD85273A0A}" type="slidenum">
              <a:rPr lang="ar-SA" smtClean="0">
                <a:latin typeface="Arial" charset="0"/>
              </a:rPr>
              <a:pPr/>
              <a:t>95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8597" y="1000108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نکته مهم،</a:t>
            </a:r>
            <a:r>
              <a:rPr lang="fa-IR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پويايي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امر برنامه ريزي نت است . در امر برنامه ريزي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نت , ابتدا يک برنامه اوليه تهيه مي شود , سپس اين برنامه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اوليه توسط عمل کنترل مرتباً بهنگام , اصلاح و تکميل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مي شود تا در نهايت يک برنامه کامل و جامع از کار در آيد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دو هدف اصلي کنترل نگهداري و تعميرات عبارت است از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1- اجراي هر کار مورد نياز در زمان مناسب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2- بدست آوردن اطلاعات لازم براي پشتيباني و اطلاعات بازگشتي</a:t>
            </a:r>
          </a:p>
        </p:txBody>
      </p:sp>
      <p:sp>
        <p:nvSpPr>
          <p:cNvPr id="70660" name="Line 3"/>
          <p:cNvSpPr>
            <a:spLocks noChangeShapeType="1"/>
          </p:cNvSpPr>
          <p:nvPr/>
        </p:nvSpPr>
        <p:spPr bwMode="auto">
          <a:xfrm flipH="1">
            <a:off x="8143901" y="1785926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0661" name="Line 4"/>
          <p:cNvSpPr>
            <a:spLocks noChangeShapeType="1"/>
          </p:cNvSpPr>
          <p:nvPr/>
        </p:nvSpPr>
        <p:spPr bwMode="auto">
          <a:xfrm flipH="1">
            <a:off x="8072463" y="4429132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1797D57-3B51-4E88-ACDB-3C223254F722}" type="slidenum">
              <a:rPr lang="ar-SA" smtClean="0">
                <a:latin typeface="Arial" charset="0"/>
              </a:rPr>
              <a:pPr/>
              <a:t>96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براي کارگاه هاي صنعتي کوچک , جهت کنترل فعاليت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برنامه ريزي شده ي نگهداري و تعميرات مي توان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سيستم هاي دستي استفاده نمود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براي کارگاه هاي بزرگ و کارخانجات , استفاده از سيستم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کامپيوتري لازم است .</a:t>
            </a:r>
          </a:p>
        </p:txBody>
      </p:sp>
      <p:sp>
        <p:nvSpPr>
          <p:cNvPr id="71684" name="Line 3"/>
          <p:cNvSpPr>
            <a:spLocks noChangeShapeType="1"/>
          </p:cNvSpPr>
          <p:nvPr/>
        </p:nvSpPr>
        <p:spPr bwMode="auto">
          <a:xfrm flipH="1">
            <a:off x="7956551" y="2060575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Line 4"/>
          <p:cNvSpPr>
            <a:spLocks noChangeShapeType="1"/>
          </p:cNvSpPr>
          <p:nvPr/>
        </p:nvSpPr>
        <p:spPr bwMode="auto">
          <a:xfrm flipH="1">
            <a:off x="7956551" y="4437063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04095F-ABD8-4224-8147-092F8EE4A40E}" type="slidenum">
              <a:rPr lang="ar-SA" smtClean="0">
                <a:latin typeface="Arial" charset="0"/>
              </a:rPr>
              <a:pPr/>
              <a:t>97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نتايج حاصل از کنترل درست و دقيق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تغيير , بهنگام سازي و تنظيم سياست هاي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تغيير در روش هاي بهره برداري از دستگاه ها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تغيير در طرح و استقرار ماشين آلات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مدرنيزه سازي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 بازنشسته و از دور خارج کردن ماشين ها و جايگزيني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ماشين هاي نو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FA9EE13-8B85-423E-9F04-DA69F78BC6CA}" type="slidenum">
              <a:rPr lang="ar-SA" smtClean="0">
                <a:latin typeface="Arial" charset="0"/>
              </a:rPr>
              <a:pPr/>
              <a:t>98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642939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71537" y="2143117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7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</a:t>
            </a:r>
            <a:br>
              <a:rPr lang="fa-IR" sz="7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7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 و تعميرات</a:t>
            </a:r>
            <a:endParaRPr lang="en-US" sz="75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7475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2CE28B7-32BF-44DE-B9E2-A206ACA84BFF}" type="slidenum">
              <a:rPr lang="ar-SA" smtClean="0">
                <a:latin typeface="Arial" charset="0"/>
              </a:rPr>
              <a:pPr/>
              <a:t>99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ar-S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HMOJTABA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ar-S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HMOJTABA" pitchFamily="2" charset="-78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Recommending A Strategy</Template>
  <TotalTime>3071</TotalTime>
  <Words>16785</Words>
  <Application>Microsoft Office PowerPoint</Application>
  <PresentationFormat>On-screen Show (4:3)</PresentationFormat>
  <Paragraphs>2795</Paragraphs>
  <Slides>302</Slides>
  <Notes>143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302</vt:i4>
      </vt:variant>
    </vt:vector>
  </HeadingPairs>
  <TitlesOfParts>
    <vt:vector size="316" baseType="lpstr">
      <vt:lpstr>2  Titr</vt:lpstr>
      <vt:lpstr>Andalus</vt:lpstr>
      <vt:lpstr>Arial</vt:lpstr>
      <vt:lpstr>Calibri</vt:lpstr>
      <vt:lpstr>Courier New</vt:lpstr>
      <vt:lpstr>Franklin Gothic Book</vt:lpstr>
      <vt:lpstr>HMOJTABA</vt:lpstr>
      <vt:lpstr>Perpetua</vt:lpstr>
      <vt:lpstr>Tahoma</vt:lpstr>
      <vt:lpstr>Times New Roman</vt:lpstr>
      <vt:lpstr>Wingdings</vt:lpstr>
      <vt:lpstr>Wingdings 2</vt:lpstr>
      <vt:lpstr>Recommending A Strategy</vt:lpstr>
      <vt:lpstr>Equity</vt:lpstr>
      <vt:lpstr>                  دانشگاه صنعتي اصفهان               دانشكده صنايع و مركز برنامه ريزي سيستمها               برنامه ريزي نگهداري و تعميرات     1394 – 1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برنامه ريزي و کنترل امور نگهداري و تعميرات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نمونه هايي از سيستم کنترل</vt:lpstr>
      <vt:lpstr>PowerPoint Presentation</vt:lpstr>
      <vt:lpstr>PowerPoint Presentation</vt:lpstr>
      <vt:lpstr>PowerPoint Presentation</vt:lpstr>
      <vt:lpstr>PowerPoint Presentation</vt:lpstr>
      <vt:lpstr>مديريت و پرسنل بخش  نگهداري و تعميرات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تشكيلات سازماني نگهداري و تعميرات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بازرسيهاي فني و  تعميرات پيشگيري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سيستمهاي  اطلاعات بازگشتي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سرويسهاي قابل دريافت از پيمانكاران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استفاده از كامپيوتر در  امور برنامه ريزي و كنترل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انبارهاي فني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Win XP</dc:creator>
  <cp:lastModifiedBy>Naser</cp:lastModifiedBy>
  <cp:revision>299</cp:revision>
  <cp:lastPrinted>2014-06-02T06:07:20Z</cp:lastPrinted>
  <dcterms:created xsi:type="dcterms:W3CDTF">2009-01-06T23:45:43Z</dcterms:created>
  <dcterms:modified xsi:type="dcterms:W3CDTF">2015-09-13T06:31:09Z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